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</p:sldIdLst>
  <p:sldSz cy="7559675" cx="10080625"/>
  <p:notesSz cx="7559675" cy="10691800"/>
  <p:embeddedFontLst>
    <p:embeddedFont>
      <p:font typeface="Amatic SC"/>
      <p:regular r:id="rId12"/>
      <p:bold r:id="rId13"/>
    </p:embeddedFont>
    <p:embeddedFont>
      <p:font typeface="Lobster"/>
      <p:regular r:id="rId14"/>
    </p:embeddedFont>
    <p:embeddedFont>
      <p:font typeface="Pacifico"/>
      <p:regular r:id="rId15"/>
    </p:embeddedFont>
    <p:embeddedFont>
      <p:font typeface="Allura"/>
      <p:regular r:id="rId16"/>
    </p:embeddedFont>
    <p:embeddedFont>
      <p:font typeface="Comfortaa"/>
      <p:regular r:id="rId17"/>
      <p:bold r:id="rId1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font" Target="fonts/AmaticSC-bold.fntdata"/><Relationship Id="rId12" Type="http://schemas.openxmlformats.org/officeDocument/2006/relationships/font" Target="fonts/AmaticSC-regular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font" Target="fonts/Pacifico-regular.fntdata"/><Relationship Id="rId14" Type="http://schemas.openxmlformats.org/officeDocument/2006/relationships/font" Target="fonts/Lobster-regular.fntdata"/><Relationship Id="rId17" Type="http://schemas.openxmlformats.org/officeDocument/2006/relationships/font" Target="fonts/Comfortaa-regular.fntdata"/><Relationship Id="rId16" Type="http://schemas.openxmlformats.org/officeDocument/2006/relationships/font" Target="fonts/Allura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18" Type="http://schemas.openxmlformats.org/officeDocument/2006/relationships/font" Target="fonts/Comfortaa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3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47c47b5a8e_0_1:notes"/>
          <p:cNvSpPr/>
          <p:nvPr>
            <p:ph idx="2" type="sldImg"/>
          </p:nvPr>
        </p:nvSpPr>
        <p:spPr>
          <a:xfrm>
            <a:off x="1260175" y="80187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47c47b5a8e_0_1:notes"/>
          <p:cNvSpPr txBox="1"/>
          <p:nvPr>
            <p:ph idx="1" type="body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4652732bba_0_0:notes"/>
          <p:cNvSpPr/>
          <p:nvPr>
            <p:ph idx="2" type="sldImg"/>
          </p:nvPr>
        </p:nvSpPr>
        <p:spPr>
          <a:xfrm>
            <a:off x="1260175" y="80187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4652732bba_0_0:notes"/>
          <p:cNvSpPr txBox="1"/>
          <p:nvPr>
            <p:ph idx="1" type="body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4606e48676_0_11:notes"/>
          <p:cNvSpPr/>
          <p:nvPr>
            <p:ph idx="2" type="sldImg"/>
          </p:nvPr>
        </p:nvSpPr>
        <p:spPr>
          <a:xfrm>
            <a:off x="1260175" y="80187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4606e48676_0_11:notes"/>
          <p:cNvSpPr txBox="1"/>
          <p:nvPr>
            <p:ph idx="1" type="body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41d9fb14aa_0_0:notes"/>
          <p:cNvSpPr/>
          <p:nvPr>
            <p:ph idx="2" type="sldImg"/>
          </p:nvPr>
        </p:nvSpPr>
        <p:spPr>
          <a:xfrm>
            <a:off x="1260175" y="80187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41d9fb14aa_0_0:notes"/>
          <p:cNvSpPr txBox="1"/>
          <p:nvPr>
            <p:ph idx="1" type="body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47f7fd3ac5_1_1:notes"/>
          <p:cNvSpPr/>
          <p:nvPr>
            <p:ph idx="2" type="sldImg"/>
          </p:nvPr>
        </p:nvSpPr>
        <p:spPr>
          <a:xfrm>
            <a:off x="1260175" y="80187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47f7fd3ac5_1_1:notes"/>
          <p:cNvSpPr txBox="1"/>
          <p:nvPr>
            <p:ph idx="1" type="body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4606efd19f_0_0:notes"/>
          <p:cNvSpPr/>
          <p:nvPr>
            <p:ph idx="2" type="sldImg"/>
          </p:nvPr>
        </p:nvSpPr>
        <p:spPr>
          <a:xfrm>
            <a:off x="1260175" y="80187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4606efd19f_0_0:notes"/>
          <p:cNvSpPr txBox="1"/>
          <p:nvPr>
            <p:ph idx="1" type="body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x">
  <p:cSld name="TITLE_AND_BOD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2 Content over Content" type="twoObjOverTx">
  <p:cSld name="TWO_OBJECTS_OVER_TEX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1"/>
          <p:cNvSpPr txBox="1"/>
          <p:nvPr>
            <p:ph type="title"/>
          </p:nvPr>
        </p:nvSpPr>
        <p:spPr>
          <a:xfrm>
            <a:off x="-137240" y="2929461"/>
            <a:ext cx="91809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41" name="Google Shape;41;p11"/>
          <p:cNvSpPr txBox="1"/>
          <p:nvPr>
            <p:ph idx="1" type="body"/>
          </p:nvPr>
        </p:nvSpPr>
        <p:spPr>
          <a:xfrm>
            <a:off x="504000" y="1769040"/>
            <a:ext cx="4426800" cy="20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42" name="Google Shape;42;p11"/>
          <p:cNvSpPr txBox="1"/>
          <p:nvPr>
            <p:ph idx="2" type="body"/>
          </p:nvPr>
        </p:nvSpPr>
        <p:spPr>
          <a:xfrm>
            <a:off x="5152680" y="1769040"/>
            <a:ext cx="4426800" cy="20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43" name="Google Shape;43;p11"/>
          <p:cNvSpPr txBox="1"/>
          <p:nvPr>
            <p:ph idx="3" type="body"/>
          </p:nvPr>
        </p:nvSpPr>
        <p:spPr>
          <a:xfrm>
            <a:off x="504000" y="4059360"/>
            <a:ext cx="9071700" cy="20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Content over Content" type="objOverTx">
  <p:cSld name="OBJECT_OVER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2"/>
          <p:cNvSpPr txBox="1"/>
          <p:nvPr>
            <p:ph type="title"/>
          </p:nvPr>
        </p:nvSpPr>
        <p:spPr>
          <a:xfrm>
            <a:off x="-137240" y="2929461"/>
            <a:ext cx="91809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46" name="Google Shape;46;p12"/>
          <p:cNvSpPr txBox="1"/>
          <p:nvPr>
            <p:ph idx="1" type="body"/>
          </p:nvPr>
        </p:nvSpPr>
        <p:spPr>
          <a:xfrm>
            <a:off x="504000" y="1769040"/>
            <a:ext cx="9071700" cy="20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47" name="Google Shape;47;p12"/>
          <p:cNvSpPr txBox="1"/>
          <p:nvPr>
            <p:ph idx="2" type="body"/>
          </p:nvPr>
        </p:nvSpPr>
        <p:spPr>
          <a:xfrm>
            <a:off x="504000" y="4059360"/>
            <a:ext cx="9071700" cy="20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4 Content" type="fourObj">
  <p:cSld name="FOUR_OBJECTS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3"/>
          <p:cNvSpPr txBox="1"/>
          <p:nvPr>
            <p:ph type="title"/>
          </p:nvPr>
        </p:nvSpPr>
        <p:spPr>
          <a:xfrm>
            <a:off x="-137240" y="2929461"/>
            <a:ext cx="91809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50" name="Google Shape;50;p13"/>
          <p:cNvSpPr txBox="1"/>
          <p:nvPr>
            <p:ph idx="1" type="body"/>
          </p:nvPr>
        </p:nvSpPr>
        <p:spPr>
          <a:xfrm>
            <a:off x="504000" y="1769040"/>
            <a:ext cx="4426800" cy="20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51" name="Google Shape;51;p13"/>
          <p:cNvSpPr txBox="1"/>
          <p:nvPr>
            <p:ph idx="2" type="body"/>
          </p:nvPr>
        </p:nvSpPr>
        <p:spPr>
          <a:xfrm>
            <a:off x="5152680" y="1769040"/>
            <a:ext cx="4426800" cy="20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52" name="Google Shape;52;p13"/>
          <p:cNvSpPr txBox="1"/>
          <p:nvPr>
            <p:ph idx="3" type="body"/>
          </p:nvPr>
        </p:nvSpPr>
        <p:spPr>
          <a:xfrm>
            <a:off x="5152680" y="4059360"/>
            <a:ext cx="4426800" cy="20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53" name="Google Shape;53;p13"/>
          <p:cNvSpPr txBox="1"/>
          <p:nvPr>
            <p:ph idx="4" type="body"/>
          </p:nvPr>
        </p:nvSpPr>
        <p:spPr>
          <a:xfrm>
            <a:off x="504000" y="4059360"/>
            <a:ext cx="4426800" cy="20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6 Content">
  <p:cSld name="Title, 6 Conten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title"/>
          </p:nvPr>
        </p:nvSpPr>
        <p:spPr>
          <a:xfrm>
            <a:off x="-137240" y="2929461"/>
            <a:ext cx="91809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56" name="Google Shape;56;p14"/>
          <p:cNvSpPr txBox="1"/>
          <p:nvPr>
            <p:ph idx="1" type="body"/>
          </p:nvPr>
        </p:nvSpPr>
        <p:spPr>
          <a:xfrm>
            <a:off x="-1" y="2308975"/>
            <a:ext cx="10080600" cy="43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57" name="Google Shape;57;p14"/>
          <p:cNvSpPr txBox="1"/>
          <p:nvPr>
            <p:ph idx="2" type="body"/>
          </p:nvPr>
        </p:nvSpPr>
        <p:spPr>
          <a:xfrm>
            <a:off x="-1" y="2308975"/>
            <a:ext cx="10080600" cy="43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58" name="Google Shape;58;p14"/>
          <p:cNvSpPr/>
          <p:nvPr/>
        </p:nvSpPr>
        <p:spPr>
          <a:xfrm>
            <a:off x="504000" y="1769040"/>
            <a:ext cx="9071700" cy="4384800"/>
          </a:xfrm>
          <a:prstGeom prst="rect">
            <a:avLst/>
          </a:prstGeom>
          <a:noFill/>
          <a:ln>
            <a:noFill/>
          </a:ln>
        </p:spPr>
      </p:sp>
      <p:sp>
        <p:nvSpPr>
          <p:cNvPr id="59" name="Google Shape;59;p14"/>
          <p:cNvSpPr/>
          <p:nvPr/>
        </p:nvSpPr>
        <p:spPr>
          <a:xfrm>
            <a:off x="-1202350" y="2632990"/>
            <a:ext cx="9071700" cy="438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ise en page personnalisée 1">
  <p:cSld name="CUSTOM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-2585140" y="2446061"/>
            <a:ext cx="9180900" cy="1262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Slide" type="blank">
  <p:cSld name="BLANK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Content" type="obj">
  <p:cSld name="OBJECT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/>
          <p:nvPr>
            <p:ph type="title"/>
          </p:nvPr>
        </p:nvSpPr>
        <p:spPr>
          <a:xfrm>
            <a:off x="-137240" y="2929461"/>
            <a:ext cx="91809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20" name="Google Shape;20;p5"/>
          <p:cNvSpPr txBox="1"/>
          <p:nvPr>
            <p:ph idx="1" type="body"/>
          </p:nvPr>
        </p:nvSpPr>
        <p:spPr>
          <a:xfrm>
            <a:off x="-1" y="2308975"/>
            <a:ext cx="10080600" cy="43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2 Content" type="twoObj">
  <p:cSld name="TWO_OBJECT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"/>
          <p:cNvSpPr txBox="1"/>
          <p:nvPr>
            <p:ph type="title"/>
          </p:nvPr>
        </p:nvSpPr>
        <p:spPr>
          <a:xfrm>
            <a:off x="-137240" y="2929461"/>
            <a:ext cx="91809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23" name="Google Shape;23;p6"/>
          <p:cNvSpPr txBox="1"/>
          <p:nvPr>
            <p:ph idx="1" type="body"/>
          </p:nvPr>
        </p:nvSpPr>
        <p:spPr>
          <a:xfrm>
            <a:off x="504000" y="1769040"/>
            <a:ext cx="4426800" cy="43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24" name="Google Shape;24;p6"/>
          <p:cNvSpPr txBox="1"/>
          <p:nvPr>
            <p:ph idx="2" type="body"/>
          </p:nvPr>
        </p:nvSpPr>
        <p:spPr>
          <a:xfrm>
            <a:off x="5152680" y="1769040"/>
            <a:ext cx="4426800" cy="43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 txBox="1"/>
          <p:nvPr>
            <p:ph type="title"/>
          </p:nvPr>
        </p:nvSpPr>
        <p:spPr>
          <a:xfrm>
            <a:off x="263885" y="1839236"/>
            <a:ext cx="91809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entered Text" type="objOnly">
  <p:cSld name="OBJECT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"/>
          <p:cNvSpPr txBox="1"/>
          <p:nvPr>
            <p:ph idx="1" type="subTitle"/>
          </p:nvPr>
        </p:nvSpPr>
        <p:spPr>
          <a:xfrm>
            <a:off x="504488" y="342470"/>
            <a:ext cx="9071700" cy="585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2 Content and Content" type="twoObjAndObj">
  <p:cSld name="TWO_OBJECTS_AND_OBJEC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/>
          <p:nvPr>
            <p:ph type="title"/>
          </p:nvPr>
        </p:nvSpPr>
        <p:spPr>
          <a:xfrm>
            <a:off x="-137240" y="2929461"/>
            <a:ext cx="91809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31" name="Google Shape;31;p9"/>
          <p:cNvSpPr txBox="1"/>
          <p:nvPr>
            <p:ph idx="1" type="body"/>
          </p:nvPr>
        </p:nvSpPr>
        <p:spPr>
          <a:xfrm>
            <a:off x="504000" y="1769040"/>
            <a:ext cx="4426800" cy="20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32" name="Google Shape;32;p9"/>
          <p:cNvSpPr txBox="1"/>
          <p:nvPr>
            <p:ph idx="2" type="body"/>
          </p:nvPr>
        </p:nvSpPr>
        <p:spPr>
          <a:xfrm>
            <a:off x="504000" y="4059360"/>
            <a:ext cx="4426800" cy="20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33" name="Google Shape;33;p9"/>
          <p:cNvSpPr txBox="1"/>
          <p:nvPr>
            <p:ph idx="3" type="body"/>
          </p:nvPr>
        </p:nvSpPr>
        <p:spPr>
          <a:xfrm>
            <a:off x="5152680" y="1769040"/>
            <a:ext cx="4426800" cy="43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Content and 2 Content" type="objAndTwoObj">
  <p:cSld name="OBJECT_AND_TWO_OBJECTS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/>
          <p:nvPr>
            <p:ph type="title"/>
          </p:nvPr>
        </p:nvSpPr>
        <p:spPr>
          <a:xfrm>
            <a:off x="-137240" y="2929461"/>
            <a:ext cx="91809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36" name="Google Shape;36;p10"/>
          <p:cNvSpPr txBox="1"/>
          <p:nvPr>
            <p:ph idx="1" type="body"/>
          </p:nvPr>
        </p:nvSpPr>
        <p:spPr>
          <a:xfrm>
            <a:off x="504000" y="1769040"/>
            <a:ext cx="4426800" cy="43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37" name="Google Shape;37;p10"/>
          <p:cNvSpPr txBox="1"/>
          <p:nvPr>
            <p:ph idx="2" type="body"/>
          </p:nvPr>
        </p:nvSpPr>
        <p:spPr>
          <a:xfrm>
            <a:off x="5152680" y="1769040"/>
            <a:ext cx="4426800" cy="20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38" name="Google Shape;38;p10"/>
          <p:cNvSpPr txBox="1"/>
          <p:nvPr>
            <p:ph idx="3" type="body"/>
          </p:nvPr>
        </p:nvSpPr>
        <p:spPr>
          <a:xfrm>
            <a:off x="5152680" y="4059360"/>
            <a:ext cx="4426800" cy="20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7.xml"/><Relationship Id="rId10" Type="http://schemas.openxmlformats.org/officeDocument/2006/relationships/slideLayout" Target="../slideLayouts/slideLayout6.xml"/><Relationship Id="rId13" Type="http://schemas.openxmlformats.org/officeDocument/2006/relationships/slideLayout" Target="../slideLayouts/slideLayout9.xml"/><Relationship Id="rId12" Type="http://schemas.openxmlformats.org/officeDocument/2006/relationships/slideLayout" Target="../slideLayouts/slideLayout8.xml"/><Relationship Id="rId1" Type="http://schemas.openxmlformats.org/officeDocument/2006/relationships/image" Target="../media/image1.jp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9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0.xml"/><Relationship Id="rId17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18" Type="http://schemas.openxmlformats.org/officeDocument/2006/relationships/theme" Target="../theme/theme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-137240" y="2929461"/>
            <a:ext cx="91809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-1" y="2308975"/>
            <a:ext cx="10080600" cy="43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510077" y="6887175"/>
            <a:ext cx="2376600" cy="5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488898" y="6887175"/>
            <a:ext cx="3233400" cy="5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7314437" y="6887175"/>
            <a:ext cx="2376600" cy="5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11" name="Google Shape;11;p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398400" y="2533875"/>
            <a:ext cx="6151715" cy="1076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45052" y="373275"/>
            <a:ext cx="790023" cy="818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48245" y="1314675"/>
            <a:ext cx="1451615" cy="796858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5"/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0" r:id="rId17"/>
  </p:sldLayoutIdLst>
  <mc:AlternateContent>
    <mc:Choice Requires="p14">
      <p:transition spd="slow" p14:dur="5000">
        <p:fade thruBlk="1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5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16.png"/><Relationship Id="rId10" Type="http://schemas.openxmlformats.org/officeDocument/2006/relationships/image" Target="../media/image24.png"/><Relationship Id="rId13" Type="http://schemas.openxmlformats.org/officeDocument/2006/relationships/image" Target="../media/image23.png"/><Relationship Id="rId1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21.png"/><Relationship Id="rId5" Type="http://schemas.openxmlformats.org/officeDocument/2006/relationships/image" Target="../media/image1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/>
          <p:nvPr/>
        </p:nvSpPr>
        <p:spPr>
          <a:xfrm>
            <a:off x="1192861" y="2222546"/>
            <a:ext cx="6120000" cy="31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8000">
                <a:latin typeface="Allura"/>
                <a:ea typeface="Allura"/>
                <a:cs typeface="Allura"/>
                <a:sym typeface="Allura"/>
              </a:rPr>
              <a:t>     </a:t>
            </a:r>
            <a:r>
              <a:rPr b="1" i="1" lang="fr" sz="10200">
                <a:solidFill>
                  <a:srgbClr val="A61C00"/>
                </a:solidFill>
                <a:latin typeface="Allura"/>
                <a:ea typeface="Allura"/>
                <a:cs typeface="Allura"/>
                <a:sym typeface="Allura"/>
              </a:rPr>
              <a:t>Stendhal</a:t>
            </a:r>
            <a:endParaRPr b="1" i="1" sz="10200">
              <a:solidFill>
                <a:srgbClr val="A61C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200">
                <a:solidFill>
                  <a:srgbClr val="A61C00"/>
                </a:solidFill>
                <a:latin typeface="Allura"/>
                <a:ea typeface="Allura"/>
                <a:cs typeface="Allura"/>
                <a:sym typeface="Allura"/>
              </a:rPr>
              <a:t>Hebdo</a:t>
            </a:r>
            <a:r>
              <a:rPr b="1" i="0" lang="fr" sz="10200" u="none" cap="none" strike="noStrike">
                <a:solidFill>
                  <a:srgbClr val="A61C00"/>
                </a:solidFill>
                <a:latin typeface="Allura"/>
                <a:ea typeface="Allura"/>
                <a:cs typeface="Allura"/>
                <a:sym typeface="Allura"/>
              </a:rPr>
              <a:t> </a:t>
            </a:r>
            <a:r>
              <a:rPr i="0" lang="fr" sz="10000" u="none" cap="none" strike="noStrike">
                <a:solidFill>
                  <a:srgbClr val="000000"/>
                </a:solidFill>
                <a:latin typeface="Allura"/>
                <a:ea typeface="Allura"/>
                <a:cs typeface="Allura"/>
                <a:sym typeface="Allura"/>
              </a:rPr>
              <a:t> </a:t>
            </a:r>
            <a:r>
              <a:rPr i="0" lang="fr" sz="8000" u="none" cap="none" strike="noStrike">
                <a:solidFill>
                  <a:srgbClr val="000000"/>
                </a:solidFill>
                <a:latin typeface="Allura"/>
                <a:ea typeface="Allura"/>
                <a:cs typeface="Allura"/>
                <a:sym typeface="Allura"/>
              </a:rPr>
              <a:t>  </a:t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/>
        </p:nvSpPr>
        <p:spPr>
          <a:xfrm>
            <a:off x="1044925" y="807600"/>
            <a:ext cx="7623000" cy="10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fr" sz="5600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semaine du 10 au 14 Décembre 2018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70" name="Google Shape;70;p16"/>
          <p:cNvPicPr preferRelativeResize="0"/>
          <p:nvPr/>
        </p:nvPicPr>
        <p:blipFill rotWithShape="1">
          <a:blip r:embed="rId3">
            <a:alphaModFix/>
          </a:blip>
          <a:srcRect b="36039" l="0" r="0" t="23965"/>
          <a:stretch/>
        </p:blipFill>
        <p:spPr>
          <a:xfrm>
            <a:off x="12521600" y="5130800"/>
            <a:ext cx="2262225" cy="377975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6"/>
          <p:cNvSpPr txBox="1"/>
          <p:nvPr/>
        </p:nvSpPr>
        <p:spPr>
          <a:xfrm>
            <a:off x="-1960625" y="1376200"/>
            <a:ext cx="1131000" cy="73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600">
                <a:solidFill>
                  <a:srgbClr val="00FF00"/>
                </a:solidFill>
                <a:latin typeface="Amatic SC"/>
                <a:ea typeface="Amatic SC"/>
                <a:cs typeface="Amatic SC"/>
                <a:sym typeface="Amatic SC"/>
              </a:rPr>
              <a:t>Sortie:</a:t>
            </a:r>
            <a:r>
              <a:rPr lang="fr" sz="1800">
                <a:solidFill>
                  <a:schemeClr val="dk1"/>
                </a:solidFill>
              </a:rPr>
              <a:t>.</a:t>
            </a:r>
            <a:endParaRPr/>
          </a:p>
        </p:txBody>
      </p:sp>
      <p:pic>
        <p:nvPicPr>
          <p:cNvPr id="72" name="Google Shape;7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056175" y="6773425"/>
            <a:ext cx="1950350" cy="129785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6"/>
          <p:cNvSpPr txBox="1"/>
          <p:nvPr/>
        </p:nvSpPr>
        <p:spPr>
          <a:xfrm>
            <a:off x="0" y="1891400"/>
            <a:ext cx="10080600" cy="56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200">
                <a:solidFill>
                  <a:srgbClr val="5B0F00"/>
                </a:solidFill>
              </a:rPr>
              <a:t>                         </a:t>
            </a:r>
            <a:r>
              <a:rPr b="1" lang="fr" sz="2200">
                <a:solidFill>
                  <a:srgbClr val="5B0F00"/>
                </a:solidFill>
              </a:rPr>
              <a:t>Conseils des classes du 1</a:t>
            </a:r>
            <a:r>
              <a:rPr b="1" lang="fr">
                <a:solidFill>
                  <a:srgbClr val="5B0F00"/>
                </a:solidFill>
              </a:rPr>
              <a:t>er</a:t>
            </a:r>
            <a:r>
              <a:rPr b="1" lang="fr" sz="2200">
                <a:solidFill>
                  <a:srgbClr val="5B0F00"/>
                </a:solidFill>
              </a:rPr>
              <a:t> trimestre </a:t>
            </a:r>
            <a:endParaRPr b="1" sz="2200">
              <a:solidFill>
                <a:srgbClr val="5B0F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800" u="sng">
                <a:solidFill>
                  <a:srgbClr val="741B47"/>
                </a:solidFill>
                <a:latin typeface="Amatic SC"/>
                <a:ea typeface="Amatic SC"/>
                <a:cs typeface="Amatic SC"/>
                <a:sym typeface="Amatic SC"/>
              </a:rPr>
              <a:t>LUNDI 10 </a:t>
            </a:r>
            <a:endParaRPr b="1" sz="2800" u="sng">
              <a:solidFill>
                <a:srgbClr val="741B47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800">
                <a:solidFill>
                  <a:srgbClr val="FF0000"/>
                </a:solidFill>
              </a:rPr>
              <a:t>Salle de Réunion: </a:t>
            </a:r>
            <a:r>
              <a:rPr b="1" lang="fr" sz="1800">
                <a:solidFill>
                  <a:schemeClr val="dk1"/>
                </a:solidFill>
              </a:rPr>
              <a:t>5A</a:t>
            </a:r>
            <a:r>
              <a:rPr lang="fr" sz="1800">
                <a:solidFill>
                  <a:schemeClr val="dk1"/>
                </a:solidFill>
              </a:rPr>
              <a:t>, PP, Mme Gruffé, préside Mme Charbonnier à 17h00.</a:t>
            </a:r>
            <a:endParaRPr sz="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800">
                <a:solidFill>
                  <a:schemeClr val="dk1"/>
                </a:solidFill>
              </a:rPr>
              <a:t>                              </a:t>
            </a:r>
            <a:r>
              <a:rPr b="1" lang="fr" sz="1800">
                <a:solidFill>
                  <a:schemeClr val="dk1"/>
                </a:solidFill>
              </a:rPr>
              <a:t>1ES</a:t>
            </a:r>
            <a:r>
              <a:rPr lang="fr" sz="1800">
                <a:solidFill>
                  <a:schemeClr val="dk1"/>
                </a:solidFill>
              </a:rPr>
              <a:t>, PP, Mme Chevassus, préside Mme.Charbonnier  à 18H00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800">
                <a:solidFill>
                  <a:srgbClr val="FF0000"/>
                </a:solidFill>
              </a:rPr>
              <a:t>Salle 103 :</a:t>
            </a:r>
            <a:r>
              <a:rPr b="1" lang="fr" sz="1800">
                <a:solidFill>
                  <a:schemeClr val="dk1"/>
                </a:solidFill>
              </a:rPr>
              <a:t>            4A, </a:t>
            </a:r>
            <a:r>
              <a:rPr lang="fr" sz="1800">
                <a:solidFill>
                  <a:schemeClr val="dk1"/>
                </a:solidFill>
              </a:rPr>
              <a:t>PP, M Nevot, préside M.Bocquel à 18h00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2800" u="sng">
                <a:solidFill>
                  <a:srgbClr val="741B47"/>
                </a:solidFill>
                <a:latin typeface="Amatic SC"/>
                <a:ea typeface="Amatic SC"/>
                <a:cs typeface="Amatic SC"/>
                <a:sym typeface="Amatic SC"/>
              </a:rPr>
              <a:t>mARDI 11 </a:t>
            </a:r>
            <a:endParaRPr sz="1800" u="sng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rgbClr val="FF0000"/>
                </a:solidFill>
              </a:rPr>
              <a:t>Salle 103 :</a:t>
            </a:r>
            <a:r>
              <a:rPr b="1" lang="fr" sz="1800">
                <a:solidFill>
                  <a:schemeClr val="dk1"/>
                </a:solidFill>
              </a:rPr>
              <a:t> 3C</a:t>
            </a:r>
            <a:r>
              <a:rPr lang="fr" sz="1800">
                <a:solidFill>
                  <a:schemeClr val="dk1"/>
                </a:solidFill>
              </a:rPr>
              <a:t>, PP, M Desoindre, préside Mme Charbonnier à 17h00.</a:t>
            </a:r>
            <a:endParaRPr sz="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1"/>
                </a:solidFill>
              </a:rPr>
              <a:t>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rgbClr val="FF0000"/>
                </a:solidFill>
              </a:rPr>
              <a:t>Salle de Réunion: </a:t>
            </a:r>
            <a:r>
              <a:rPr b="1" lang="fr" sz="1800">
                <a:solidFill>
                  <a:schemeClr val="dk1"/>
                </a:solidFill>
              </a:rPr>
              <a:t>6D</a:t>
            </a:r>
            <a:r>
              <a:rPr lang="fr" sz="1800">
                <a:solidFill>
                  <a:schemeClr val="dk1"/>
                </a:solidFill>
              </a:rPr>
              <a:t>, PP, M Fontan, préside M.Bocquel à 17h00.</a:t>
            </a:r>
            <a:endParaRPr sz="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1"/>
                </a:solidFill>
              </a:rPr>
              <a:t>                               </a:t>
            </a:r>
            <a:r>
              <a:rPr b="1" lang="fr" sz="1800">
                <a:solidFill>
                  <a:schemeClr val="dk1"/>
                </a:solidFill>
              </a:rPr>
              <a:t>3B</a:t>
            </a:r>
            <a:r>
              <a:rPr lang="fr" sz="1800">
                <a:solidFill>
                  <a:schemeClr val="dk1"/>
                </a:solidFill>
              </a:rPr>
              <a:t>, PP, Mme Calani, préside M.Bocquel à 18h00.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800" u="sng">
                <a:solidFill>
                  <a:srgbClr val="741B47"/>
                </a:solidFill>
                <a:latin typeface="Amatic SC"/>
                <a:ea typeface="Amatic SC"/>
                <a:cs typeface="Amatic SC"/>
                <a:sym typeface="Amatic SC"/>
              </a:rPr>
              <a:t>JEUDI 13</a:t>
            </a:r>
            <a:endParaRPr sz="1800" u="sng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rgbClr val="FF0000"/>
                </a:solidFill>
              </a:rPr>
              <a:t>Salle de Réunion:</a:t>
            </a:r>
            <a:r>
              <a:rPr b="1" lang="fr" sz="1800">
                <a:solidFill>
                  <a:schemeClr val="dk1"/>
                </a:solidFill>
              </a:rPr>
              <a:t> 5C, PP,</a:t>
            </a:r>
            <a:r>
              <a:rPr lang="fr" sz="1800">
                <a:solidFill>
                  <a:schemeClr val="dk1"/>
                </a:solidFill>
              </a:rPr>
              <a:t> M Gauthier, préside Mme Charbonnier à 17h00.</a:t>
            </a:r>
            <a:endParaRPr sz="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FF0000"/>
                </a:solidFill>
              </a:rPr>
              <a:t>                              </a:t>
            </a:r>
            <a:r>
              <a:rPr b="1" lang="fr" sz="1800">
                <a:solidFill>
                  <a:srgbClr val="FF0000"/>
                </a:solidFill>
              </a:rPr>
              <a:t> </a:t>
            </a:r>
            <a:r>
              <a:rPr b="1" lang="fr" sz="1800">
                <a:solidFill>
                  <a:schemeClr val="dk1"/>
                </a:solidFill>
              </a:rPr>
              <a:t>3A</a:t>
            </a:r>
            <a:r>
              <a:rPr lang="fr" sz="1800">
                <a:solidFill>
                  <a:schemeClr val="dk1"/>
                </a:solidFill>
              </a:rPr>
              <a:t>, PP,Mme Della Franca,</a:t>
            </a:r>
            <a:r>
              <a:rPr lang="fr" sz="1800">
                <a:solidFill>
                  <a:srgbClr val="FF0000"/>
                </a:solidFill>
              </a:rPr>
              <a:t> </a:t>
            </a:r>
            <a:r>
              <a:rPr lang="fr" sz="1800">
                <a:solidFill>
                  <a:schemeClr val="dk1"/>
                </a:solidFill>
              </a:rPr>
              <a:t>préside Mme Charbonnier à 18h00.</a:t>
            </a:r>
            <a:endParaRPr sz="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1"/>
                </a:solidFill>
              </a:rPr>
              <a:t> 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rgbClr val="FF0000"/>
                </a:solidFill>
              </a:rPr>
              <a:t>Salle 103 :</a:t>
            </a:r>
            <a:r>
              <a:rPr b="1" lang="fr" sz="1800">
                <a:solidFill>
                  <a:schemeClr val="dk1"/>
                </a:solidFill>
              </a:rPr>
              <a:t> 5B, </a:t>
            </a:r>
            <a:r>
              <a:rPr lang="fr" sz="1800">
                <a:solidFill>
                  <a:schemeClr val="dk1"/>
                </a:solidFill>
              </a:rPr>
              <a:t>PP, Mme Perquin, préside M Bocquel à 18H00.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74" name="Google Shape;74;p16"/>
          <p:cNvSpPr txBox="1"/>
          <p:nvPr/>
        </p:nvSpPr>
        <p:spPr>
          <a:xfrm>
            <a:off x="10972650" y="4770750"/>
            <a:ext cx="6403500" cy="7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/>
          <p:nvPr/>
        </p:nvSpPr>
        <p:spPr>
          <a:xfrm>
            <a:off x="1279363" y="557550"/>
            <a:ext cx="7521900" cy="9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fr" sz="5600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semaine du 10 au 14 décembre 2018 </a:t>
            </a:r>
            <a:endParaRPr/>
          </a:p>
        </p:txBody>
      </p:sp>
      <p:sp>
        <p:nvSpPr>
          <p:cNvPr id="80" name="Google Shape;80;p17"/>
          <p:cNvSpPr txBox="1"/>
          <p:nvPr/>
        </p:nvSpPr>
        <p:spPr>
          <a:xfrm>
            <a:off x="43650" y="1330900"/>
            <a:ext cx="10080600" cy="62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3800" u="sng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lundi 10 décembre</a:t>
            </a:r>
            <a:r>
              <a:rPr b="1" lang="fr" sz="3800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:   </a:t>
            </a:r>
            <a:r>
              <a:rPr b="1" lang="fr" sz="3800" u="sng">
                <a:solidFill>
                  <a:srgbClr val="94006B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b="1" lang="fr" sz="3800" u="sng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                                       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3200">
                <a:solidFill>
                  <a:srgbClr val="0066CC"/>
                </a:solidFill>
                <a:latin typeface="Amatic SC"/>
                <a:ea typeface="Amatic SC"/>
                <a:cs typeface="Amatic SC"/>
                <a:sym typeface="Amatic SC"/>
              </a:rPr>
              <a:t>Intra Muros</a:t>
            </a:r>
            <a:r>
              <a:rPr lang="fr" sz="32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:</a:t>
            </a:r>
            <a:r>
              <a:rPr b="1" lang="fr" sz="1800">
                <a:solidFill>
                  <a:srgbClr val="FF0000"/>
                </a:solidFill>
              </a:rPr>
              <a:t> Aula Magna: </a:t>
            </a:r>
            <a:r>
              <a:rPr b="1" lang="fr" sz="1800">
                <a:solidFill>
                  <a:schemeClr val="dk1"/>
                </a:solidFill>
              </a:rPr>
              <a:t>Mat 3 et 4, </a:t>
            </a:r>
            <a:r>
              <a:rPr lang="fr" sz="1800">
                <a:solidFill>
                  <a:schemeClr val="dk1"/>
                </a:solidFill>
              </a:rPr>
              <a:t>Chorale de 13h30 à 14h30.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800">
                <a:solidFill>
                  <a:schemeClr val="dk1"/>
                </a:solidFill>
              </a:rPr>
              <a:t>                       </a:t>
            </a:r>
            <a:r>
              <a:rPr b="1" lang="fr" sz="1800">
                <a:solidFill>
                  <a:srgbClr val="FF0000"/>
                </a:solidFill>
              </a:rPr>
              <a:t>Aula Magna: </a:t>
            </a:r>
            <a:r>
              <a:rPr b="1" lang="fr" sz="1800">
                <a:solidFill>
                  <a:schemeClr val="dk1"/>
                </a:solidFill>
              </a:rPr>
              <a:t>CE 2A et D, Musique, </a:t>
            </a:r>
            <a:r>
              <a:rPr lang="fr" sz="1800">
                <a:solidFill>
                  <a:schemeClr val="dk1"/>
                </a:solidFill>
              </a:rPr>
              <a:t>séance pour les parents de 15h00 à 16h00.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800">
                <a:solidFill>
                  <a:schemeClr val="dk1"/>
                </a:solidFill>
              </a:rPr>
              <a:t>       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800">
                <a:solidFill>
                  <a:schemeClr val="dk1"/>
                </a:solidFill>
              </a:rPr>
              <a:t> </a:t>
            </a:r>
            <a:r>
              <a:rPr b="1" lang="fr" sz="3600">
                <a:solidFill>
                  <a:srgbClr val="00FF00"/>
                </a:solidFill>
                <a:latin typeface="Amatic SC"/>
                <a:ea typeface="Amatic SC"/>
                <a:cs typeface="Amatic SC"/>
                <a:sym typeface="Amatic SC"/>
              </a:rPr>
              <a:t>Sortie:</a:t>
            </a:r>
            <a:r>
              <a:rPr lang="fr" sz="1800">
                <a:solidFill>
                  <a:schemeClr val="dk1"/>
                </a:solidFill>
              </a:rPr>
              <a:t> </a:t>
            </a:r>
            <a:r>
              <a:rPr b="1" lang="fr" sz="1800">
                <a:solidFill>
                  <a:schemeClr val="dk1"/>
                </a:solidFill>
              </a:rPr>
              <a:t>CP B et D, </a:t>
            </a:r>
            <a:r>
              <a:rPr lang="fr" sz="1800">
                <a:solidFill>
                  <a:schemeClr val="dk1"/>
                </a:solidFill>
              </a:rPr>
              <a:t>Exposition Picasso au Palazzo Reale.                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800">
                <a:solidFill>
                  <a:srgbClr val="FF0000"/>
                </a:solidFill>
              </a:rPr>
              <a:t> </a:t>
            </a:r>
            <a:r>
              <a:rPr b="1" lang="fr" sz="3800" u="sng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mardi 11 décembre</a:t>
            </a:r>
            <a:r>
              <a:rPr b="1" lang="fr" sz="3800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: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800">
                <a:solidFill>
                  <a:schemeClr val="dk1"/>
                </a:solidFill>
              </a:rPr>
              <a:t> </a:t>
            </a:r>
            <a:r>
              <a:rPr b="1" lang="fr" sz="3200">
                <a:solidFill>
                  <a:srgbClr val="0066CC"/>
                </a:solidFill>
                <a:latin typeface="Amatic SC"/>
                <a:ea typeface="Amatic SC"/>
                <a:cs typeface="Amatic SC"/>
                <a:sym typeface="Amatic SC"/>
              </a:rPr>
              <a:t>Intra Muros</a:t>
            </a:r>
            <a:r>
              <a:rPr lang="fr" sz="32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:</a:t>
            </a:r>
            <a:r>
              <a:rPr lang="fr" sz="1800">
                <a:solidFill>
                  <a:schemeClr val="dk1"/>
                </a:solidFill>
              </a:rPr>
              <a:t> </a:t>
            </a:r>
            <a:r>
              <a:rPr b="1" lang="fr" sz="1800">
                <a:solidFill>
                  <a:srgbClr val="FF0000"/>
                </a:solidFill>
              </a:rPr>
              <a:t>Salle de Réunion: </a:t>
            </a:r>
            <a:r>
              <a:rPr lang="fr" sz="1800">
                <a:solidFill>
                  <a:schemeClr val="dk1"/>
                </a:solidFill>
              </a:rPr>
              <a:t>Réunion</a:t>
            </a:r>
            <a:r>
              <a:rPr b="1" lang="fr" sz="1800">
                <a:solidFill>
                  <a:schemeClr val="dk1"/>
                </a:solidFill>
              </a:rPr>
              <a:t> </a:t>
            </a:r>
            <a:r>
              <a:rPr lang="fr" sz="1800">
                <a:solidFill>
                  <a:schemeClr val="dk1"/>
                </a:solidFill>
              </a:rPr>
              <a:t>de la cellule sur la formation continue  à 16h00.</a:t>
            </a:r>
            <a:endParaRPr sz="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800">
                <a:solidFill>
                  <a:schemeClr val="dk1"/>
                </a:solidFill>
              </a:rPr>
              <a:t>                         Réunion</a:t>
            </a:r>
            <a:r>
              <a:rPr lang="fr" sz="1800">
                <a:solidFill>
                  <a:schemeClr val="dk1"/>
                </a:solidFill>
              </a:rPr>
              <a:t> syndicale du </a:t>
            </a:r>
            <a:r>
              <a:rPr lang="fr" sz="1800" u="sng">
                <a:solidFill>
                  <a:schemeClr val="dk1"/>
                </a:solidFill>
              </a:rPr>
              <a:t>comitato degli iscritti</a:t>
            </a:r>
            <a:r>
              <a:rPr lang="fr" sz="1800">
                <a:solidFill>
                  <a:schemeClr val="dk1"/>
                </a:solidFill>
              </a:rPr>
              <a:t> de 16h à 18h00.  </a:t>
            </a:r>
            <a:endParaRPr sz="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800">
                <a:solidFill>
                  <a:schemeClr val="dk1"/>
                </a:solidFill>
              </a:rPr>
              <a:t>                         Réunion </a:t>
            </a:r>
            <a:r>
              <a:rPr lang="fr" sz="1800">
                <a:solidFill>
                  <a:schemeClr val="dk1"/>
                </a:solidFill>
              </a:rPr>
              <a:t>CHSCT(comité d’hygiène, sécurité et conditions de travail) à 11h00.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800">
                <a:solidFill>
                  <a:srgbClr val="FF0000"/>
                </a:solidFill>
              </a:rPr>
              <a:t>                         Aula Magna: </a:t>
            </a:r>
            <a:r>
              <a:rPr b="1" lang="fr" sz="1800"/>
              <a:t>CM1,</a:t>
            </a:r>
            <a:r>
              <a:rPr b="1" lang="fr" sz="1800">
                <a:solidFill>
                  <a:srgbClr val="FF0000"/>
                </a:solidFill>
              </a:rPr>
              <a:t> </a:t>
            </a:r>
            <a:r>
              <a:rPr lang="fr" sz="1800"/>
              <a:t>École et Cinéma de 8h30 à 11h30.</a:t>
            </a:r>
            <a:endParaRPr sz="6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6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800"/>
              <a:t>                                               </a:t>
            </a:r>
            <a:r>
              <a:rPr b="1" lang="fr" sz="1800"/>
              <a:t>CE1B, </a:t>
            </a:r>
            <a:r>
              <a:rPr lang="fr" sz="1800"/>
              <a:t>Répétition spectacle de 13h00 à 14h00.</a:t>
            </a:r>
            <a:endParaRPr sz="6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600">
              <a:solidFill>
                <a:srgbClr val="4C113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800"/>
              <a:t>                       </a:t>
            </a:r>
            <a:r>
              <a:rPr b="1" lang="fr" sz="1800"/>
              <a:t>                        CM2, </a:t>
            </a:r>
            <a:r>
              <a:rPr lang="fr" sz="1800"/>
              <a:t>Mme Amico, présentation du projet Musique aux parents.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32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>
                <a:solidFill>
                  <a:schemeClr val="dk1"/>
                </a:solidFill>
              </a:rPr>
              <a:t>                                              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32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          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800"/>
              <a:t>.</a:t>
            </a:r>
            <a:endParaRPr sz="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800">
                <a:solidFill>
                  <a:srgbClr val="FF0000"/>
                </a:solidFill>
              </a:rPr>
              <a:t>                                                    </a:t>
            </a:r>
            <a:r>
              <a:rPr b="1" lang="fr" sz="1800">
                <a:solidFill>
                  <a:srgbClr val="FF0000"/>
                </a:solidFill>
              </a:rPr>
              <a:t>    </a:t>
            </a:r>
            <a:r>
              <a:rPr lang="fr" sz="1800">
                <a:solidFill>
                  <a:schemeClr val="dk1"/>
                </a:solidFill>
              </a:rPr>
              <a:t> 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32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                     </a:t>
            </a:r>
            <a:r>
              <a:rPr lang="fr" sz="1800">
                <a:solidFill>
                  <a:schemeClr val="dk1"/>
                </a:solidFill>
              </a:rPr>
              <a:t> </a:t>
            </a:r>
            <a:r>
              <a:rPr lang="fr" sz="32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 </a:t>
            </a:r>
            <a:endParaRPr sz="3200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200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>
                <a:solidFill>
                  <a:schemeClr val="dk1"/>
                </a:solidFill>
              </a:rPr>
              <a:t>    </a:t>
            </a:r>
            <a:r>
              <a:rPr lang="fr" sz="1800">
                <a:solidFill>
                  <a:schemeClr val="dk1"/>
                </a:solidFill>
              </a:rPr>
              <a:t>.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>
                <a:solidFill>
                  <a:schemeClr val="dk1"/>
                </a:solidFill>
              </a:rPr>
              <a:t>                                              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>
                <a:solidFill>
                  <a:schemeClr val="dk1"/>
                </a:solidFill>
              </a:rPr>
              <a:t>                                          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>
                <a:solidFill>
                  <a:schemeClr val="dk1"/>
                </a:solidFill>
              </a:rPr>
              <a:t>     </a:t>
            </a:r>
            <a:r>
              <a:rPr lang="fr" sz="1800">
                <a:solidFill>
                  <a:schemeClr val="dk1"/>
                </a:solidFill>
              </a:rPr>
              <a:t>             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400">
              <a:solidFill>
                <a:srgbClr val="91321A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</p:txBody>
      </p:sp>
      <p:pic>
        <p:nvPicPr>
          <p:cNvPr id="81" name="Google Shape;81;p17"/>
          <p:cNvPicPr preferRelativeResize="0"/>
          <p:nvPr/>
        </p:nvPicPr>
        <p:blipFill rotWithShape="1">
          <a:blip r:embed="rId3">
            <a:alphaModFix/>
          </a:blip>
          <a:srcRect b="23324" l="9310" r="17834" t="0"/>
          <a:stretch/>
        </p:blipFill>
        <p:spPr>
          <a:xfrm>
            <a:off x="13878625" y="5414425"/>
            <a:ext cx="600450" cy="53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74350" y="4359588"/>
            <a:ext cx="809000" cy="845175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7"/>
          <p:cNvSpPr txBox="1"/>
          <p:nvPr/>
        </p:nvSpPr>
        <p:spPr>
          <a:xfrm>
            <a:off x="10909975" y="4991725"/>
            <a:ext cx="406800" cy="3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900">
                <a:solidFill>
                  <a:schemeClr val="dk1"/>
                </a:solidFill>
              </a:rPr>
              <a:t> </a:t>
            </a:r>
            <a:endParaRPr sz="1900"/>
          </a:p>
        </p:txBody>
      </p:sp>
      <p:pic>
        <p:nvPicPr>
          <p:cNvPr id="84" name="Google Shape;84;p17"/>
          <p:cNvPicPr preferRelativeResize="0"/>
          <p:nvPr/>
        </p:nvPicPr>
        <p:blipFill rotWithShape="1">
          <a:blip r:embed="rId5">
            <a:alphaModFix/>
          </a:blip>
          <a:srcRect b="16359" l="0" r="0" t="0"/>
          <a:stretch/>
        </p:blipFill>
        <p:spPr>
          <a:xfrm>
            <a:off x="-4559025" y="2623725"/>
            <a:ext cx="2475850" cy="115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/>
          <p:nvPr/>
        </p:nvSpPr>
        <p:spPr>
          <a:xfrm>
            <a:off x="1260463" y="697525"/>
            <a:ext cx="7559700" cy="9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8"/>
          <p:cNvSpPr txBox="1"/>
          <p:nvPr/>
        </p:nvSpPr>
        <p:spPr>
          <a:xfrm>
            <a:off x="0" y="1860825"/>
            <a:ext cx="10252500" cy="56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32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                    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91" name="Google Shape;91;p18"/>
          <p:cNvSpPr txBox="1"/>
          <p:nvPr/>
        </p:nvSpPr>
        <p:spPr>
          <a:xfrm>
            <a:off x="1346388" y="590125"/>
            <a:ext cx="7559700" cy="9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fr" sz="5600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semaine du 10 au 14 décembre 2018</a:t>
            </a:r>
            <a:endParaRPr/>
          </a:p>
        </p:txBody>
      </p:sp>
      <p:sp>
        <p:nvSpPr>
          <p:cNvPr id="92" name="Google Shape;92;p18"/>
          <p:cNvSpPr txBox="1"/>
          <p:nvPr/>
        </p:nvSpPr>
        <p:spPr>
          <a:xfrm>
            <a:off x="25" y="1731950"/>
            <a:ext cx="10080600" cy="582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3800" u="sng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jeudi 13 décembre</a:t>
            </a:r>
            <a:r>
              <a:rPr b="1" lang="fr" sz="3800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:</a:t>
            </a:r>
            <a:r>
              <a:rPr lang="fr" sz="1800">
                <a:solidFill>
                  <a:srgbClr val="FF0000"/>
                </a:solidFill>
              </a:rPr>
              <a:t> </a:t>
            </a:r>
            <a:r>
              <a:rPr lang="fr" sz="32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              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3200">
                <a:solidFill>
                  <a:srgbClr val="0066CC"/>
                </a:solidFill>
                <a:latin typeface="Amatic SC"/>
                <a:ea typeface="Amatic SC"/>
                <a:cs typeface="Amatic SC"/>
                <a:sym typeface="Amatic SC"/>
              </a:rPr>
              <a:t>Intra Muros</a:t>
            </a:r>
            <a:r>
              <a:rPr lang="fr" sz="32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: </a:t>
            </a:r>
            <a:r>
              <a:rPr b="1" lang="fr" sz="1800">
                <a:solidFill>
                  <a:srgbClr val="FF0000"/>
                </a:solidFill>
              </a:rPr>
              <a:t>Aula Magna: </a:t>
            </a:r>
            <a:r>
              <a:rPr b="1" lang="fr" sz="1800">
                <a:solidFill>
                  <a:schemeClr val="dk1"/>
                </a:solidFill>
              </a:rPr>
              <a:t>MAT 3 et 4, </a:t>
            </a:r>
            <a:r>
              <a:rPr lang="fr" sz="1800">
                <a:solidFill>
                  <a:schemeClr val="dk1"/>
                </a:solidFill>
              </a:rPr>
              <a:t>Répétition, chorale de Noël de 9h00 à 10h00.</a:t>
            </a:r>
            <a:endParaRPr sz="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2400">
                <a:solidFill>
                  <a:srgbClr val="4C1130"/>
                </a:solidFill>
              </a:rPr>
              <a:t>Jury Primaire</a:t>
            </a:r>
            <a:r>
              <a:rPr lang="fr" sz="1800">
                <a:solidFill>
                  <a:srgbClr val="4C1130"/>
                </a:solidFill>
              </a:rPr>
              <a:t> </a:t>
            </a:r>
            <a:r>
              <a:rPr lang="fr" sz="1800">
                <a:solidFill>
                  <a:schemeClr val="dk1"/>
                </a:solidFill>
              </a:rPr>
              <a:t>de sélection des candidats pour </a:t>
            </a:r>
            <a:r>
              <a:rPr lang="fr" sz="1800" u="sng">
                <a:solidFill>
                  <a:schemeClr val="dk1"/>
                </a:solidFill>
              </a:rPr>
              <a:t>Ambassadeurs en herbe</a:t>
            </a:r>
            <a:r>
              <a:rPr lang="fr" sz="1800">
                <a:solidFill>
                  <a:schemeClr val="dk1"/>
                </a:solidFill>
              </a:rPr>
              <a:t> de 13h00 à 16h00.</a:t>
            </a:r>
            <a:r>
              <a:rPr b="1" lang="fr" sz="1800">
                <a:solidFill>
                  <a:schemeClr val="dk1"/>
                </a:solidFill>
              </a:rPr>
              <a:t>                       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800">
                <a:solidFill>
                  <a:schemeClr val="dk1"/>
                </a:solidFill>
              </a:rPr>
              <a:t>                        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3600">
                <a:solidFill>
                  <a:srgbClr val="00FF00"/>
                </a:solidFill>
                <a:latin typeface="Amatic SC"/>
                <a:ea typeface="Amatic SC"/>
                <a:cs typeface="Amatic SC"/>
                <a:sym typeface="Amatic SC"/>
              </a:rPr>
              <a:t>Sortie:</a:t>
            </a:r>
            <a:r>
              <a:rPr b="1" lang="fr" sz="1800">
                <a:solidFill>
                  <a:schemeClr val="dk1"/>
                </a:solidFill>
              </a:rPr>
              <a:t> CE 2 A et B, </a:t>
            </a:r>
            <a:r>
              <a:rPr lang="fr" sz="1800">
                <a:solidFill>
                  <a:schemeClr val="dk1"/>
                </a:solidFill>
              </a:rPr>
              <a:t>visite du quartier Porta Nuova.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800">
                <a:solidFill>
                  <a:schemeClr val="dk1"/>
                </a:solidFill>
              </a:rPr>
              <a:t>               </a:t>
            </a:r>
            <a:r>
              <a:rPr b="1" lang="fr" sz="1800">
                <a:solidFill>
                  <a:schemeClr val="dk1"/>
                </a:solidFill>
              </a:rPr>
              <a:t>4ème D</a:t>
            </a:r>
            <a:r>
              <a:rPr lang="fr" sz="1800">
                <a:solidFill>
                  <a:schemeClr val="dk1"/>
                </a:solidFill>
              </a:rPr>
              <a:t>, visite de l’École Japonaise. Professeure responsable : Mme Bonnet.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3800" u="sng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vendredi 14 décembre</a:t>
            </a:r>
            <a:r>
              <a:rPr b="1" lang="fr" sz="3800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:</a:t>
            </a:r>
            <a:r>
              <a:rPr lang="fr" sz="1800">
                <a:solidFill>
                  <a:srgbClr val="FF0000"/>
                </a:solidFill>
              </a:rPr>
              <a:t> </a:t>
            </a:r>
            <a:r>
              <a:rPr lang="fr" sz="32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   </a:t>
            </a:r>
            <a:r>
              <a:rPr lang="fr" sz="2400">
                <a:solidFill>
                  <a:schemeClr val="dk1"/>
                </a:solidFill>
              </a:rPr>
              <a:t> 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3200">
                <a:solidFill>
                  <a:srgbClr val="0066CC"/>
                </a:solidFill>
                <a:latin typeface="Amatic SC"/>
                <a:ea typeface="Amatic SC"/>
                <a:cs typeface="Amatic SC"/>
                <a:sym typeface="Amatic SC"/>
              </a:rPr>
              <a:t>Intra Muros</a:t>
            </a:r>
            <a:r>
              <a:rPr lang="fr" sz="32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:</a:t>
            </a:r>
            <a:r>
              <a:rPr lang="fr" sz="1800">
                <a:solidFill>
                  <a:schemeClr val="dk1"/>
                </a:solidFill>
              </a:rPr>
              <a:t>  </a:t>
            </a:r>
            <a:r>
              <a:rPr b="1" lang="fr" sz="1800">
                <a:solidFill>
                  <a:srgbClr val="FF0000"/>
                </a:solidFill>
              </a:rPr>
              <a:t>Aula Magna:</a:t>
            </a:r>
            <a:r>
              <a:rPr b="1" lang="fr" sz="1800">
                <a:solidFill>
                  <a:schemeClr val="dk1"/>
                </a:solidFill>
              </a:rPr>
              <a:t> Term, </a:t>
            </a:r>
            <a:r>
              <a:rPr lang="fr" sz="1800">
                <a:solidFill>
                  <a:schemeClr val="dk1"/>
                </a:solidFill>
              </a:rPr>
              <a:t>Toutes séries, Histoire-Géographie de 13h00 à 18h00.                  </a:t>
            </a:r>
            <a:r>
              <a:rPr lang="fr" sz="32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 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800">
                <a:solidFill>
                  <a:schemeClr val="dk1"/>
                </a:solidFill>
              </a:rPr>
              <a:t>                                      </a:t>
            </a:r>
            <a:r>
              <a:rPr b="1" lang="fr" sz="1800">
                <a:solidFill>
                  <a:schemeClr val="dk1"/>
                </a:solidFill>
              </a:rPr>
              <a:t>       </a:t>
            </a:r>
            <a:r>
              <a:rPr b="1" lang="fr" sz="1800">
                <a:solidFill>
                  <a:srgbClr val="4C1130"/>
                </a:solidFill>
              </a:rPr>
              <a:t>   CPC,</a:t>
            </a:r>
            <a:r>
              <a:rPr lang="fr" sz="1800">
                <a:solidFill>
                  <a:srgbClr val="4C1130"/>
                </a:solidFill>
              </a:rPr>
              <a:t> </a:t>
            </a:r>
            <a:r>
              <a:rPr lang="fr" sz="1800">
                <a:solidFill>
                  <a:schemeClr val="dk1"/>
                </a:solidFill>
              </a:rPr>
              <a:t>Spectacle de Noël de 8h30 à 10h00.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3600">
                <a:solidFill>
                  <a:srgbClr val="00FF00"/>
                </a:solidFill>
                <a:latin typeface="Amatic SC"/>
                <a:ea typeface="Amatic SC"/>
                <a:cs typeface="Amatic SC"/>
                <a:sym typeface="Amatic SC"/>
              </a:rPr>
              <a:t>Sortie:</a:t>
            </a:r>
            <a:r>
              <a:rPr b="1" lang="fr" sz="1800">
                <a:solidFill>
                  <a:schemeClr val="dk1"/>
                </a:solidFill>
              </a:rPr>
              <a:t> CM 2 C, </a:t>
            </a:r>
            <a:r>
              <a:rPr lang="fr" sz="1800">
                <a:solidFill>
                  <a:schemeClr val="dk1"/>
                </a:solidFill>
              </a:rPr>
              <a:t>Visite de la Biblioteca Braidense.</a:t>
            </a:r>
            <a:endParaRPr sz="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600">
                <a:solidFill>
                  <a:schemeClr val="dk1"/>
                </a:solidFill>
              </a:rPr>
              <a:t>                                               </a:t>
            </a:r>
            <a:r>
              <a:rPr b="1" lang="fr" sz="1800">
                <a:solidFill>
                  <a:schemeClr val="dk1"/>
                </a:solidFill>
              </a:rPr>
              <a:t>CE 2 C et D, </a:t>
            </a:r>
            <a:r>
              <a:rPr lang="fr" sz="1800">
                <a:solidFill>
                  <a:schemeClr val="dk1"/>
                </a:solidFill>
              </a:rPr>
              <a:t>Visite de Porta Nuova.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800">
                <a:solidFill>
                  <a:schemeClr val="dk1"/>
                </a:solidFill>
              </a:rPr>
              <a:t>              </a:t>
            </a:r>
            <a:r>
              <a:rPr b="1" lang="fr" sz="1800">
                <a:solidFill>
                  <a:schemeClr val="dk1"/>
                </a:solidFill>
              </a:rPr>
              <a:t> Les 6è, </a:t>
            </a:r>
            <a:r>
              <a:rPr lang="fr" sz="1800">
                <a:solidFill>
                  <a:schemeClr val="dk1"/>
                </a:solidFill>
              </a:rPr>
              <a:t>Journée badminton,au milano palabadminton la matinée, Réf. Mme Pecis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800">
                <a:solidFill>
                  <a:schemeClr val="dk1"/>
                </a:solidFill>
              </a:rPr>
              <a:t>              </a:t>
            </a:r>
            <a:r>
              <a:rPr b="1" lang="fr" sz="1800">
                <a:solidFill>
                  <a:schemeClr val="dk1"/>
                </a:solidFill>
              </a:rPr>
              <a:t>2des A et B</a:t>
            </a:r>
            <a:r>
              <a:rPr lang="fr" sz="1800">
                <a:solidFill>
                  <a:schemeClr val="dk1"/>
                </a:solidFill>
              </a:rPr>
              <a:t>, Planetarium de Milan de 13h00 à 16h00, Ref: Mme Guieu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600">
              <a:solidFill>
                <a:srgbClr val="00FF00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>
                <a:solidFill>
                  <a:schemeClr val="dk1"/>
                </a:solidFill>
              </a:rPr>
              <a:t>                                            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32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          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32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  </a:t>
            </a:r>
            <a:r>
              <a:rPr lang="fr" sz="2400"/>
              <a:t>  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800"/>
              <a:t>             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800">
                <a:solidFill>
                  <a:schemeClr val="dk1"/>
                </a:solidFill>
              </a:rPr>
              <a:t>.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/>
          <p:nvPr/>
        </p:nvSpPr>
        <p:spPr>
          <a:xfrm>
            <a:off x="974950" y="617900"/>
            <a:ext cx="7559400" cy="9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rPr>
              <a:t>                   </a:t>
            </a:r>
            <a:endParaRPr/>
          </a:p>
        </p:txBody>
      </p:sp>
      <p:sp>
        <p:nvSpPr>
          <p:cNvPr id="98" name="Google Shape;98;p19"/>
          <p:cNvSpPr txBox="1"/>
          <p:nvPr/>
        </p:nvSpPr>
        <p:spPr>
          <a:xfrm>
            <a:off x="25" y="1564225"/>
            <a:ext cx="10080600" cy="59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Lobster"/>
                <a:ea typeface="Lobster"/>
                <a:cs typeface="Lobster"/>
                <a:sym typeface="Lobster"/>
              </a:rPr>
              <a:t>      </a:t>
            </a:r>
            <a:r>
              <a:rPr lang="fr" sz="24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             </a:t>
            </a:r>
            <a:r>
              <a:rPr lang="fr" sz="2400">
                <a:solidFill>
                  <a:srgbClr val="0B5394"/>
                </a:solidFill>
              </a:rPr>
              <a:t>POURSUIT LE PROJET APPARTENANCE ET SOLIDARITÉ,</a:t>
            </a:r>
            <a:endParaRPr sz="2400">
              <a:solidFill>
                <a:srgbClr val="0B539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0B5394"/>
                </a:solidFill>
              </a:rPr>
              <a:t>    des SWEAT</a:t>
            </a:r>
            <a:r>
              <a:rPr lang="fr" sz="24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“Stendhal”</a:t>
            </a:r>
            <a:r>
              <a:rPr lang="fr" sz="2400">
                <a:solidFill>
                  <a:srgbClr val="0000FF"/>
                </a:solidFill>
              </a:rPr>
              <a:t> </a:t>
            </a:r>
            <a:r>
              <a:rPr lang="fr" sz="2400">
                <a:solidFill>
                  <a:srgbClr val="0B5394"/>
                </a:solidFill>
              </a:rPr>
              <a:t>à capuche en noir et en blanc de XS à XL </a:t>
            </a:r>
            <a:endParaRPr sz="2400">
              <a:solidFill>
                <a:srgbClr val="0B539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>
                <a:solidFill>
                  <a:srgbClr val="0B5394"/>
                </a:solidFill>
              </a:rPr>
              <a:t>                           en vente à partir du lundi 17 décembre à € 25.00.</a:t>
            </a:r>
            <a:endParaRPr sz="2400">
              <a:solidFill>
                <a:srgbClr val="0B539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2400">
                <a:solidFill>
                  <a:schemeClr val="hlink"/>
                </a:solidFill>
                <a:latin typeface="Lobster"/>
                <a:ea typeface="Lobster"/>
                <a:cs typeface="Lobster"/>
                <a:sym typeface="Lobster"/>
              </a:rPr>
              <a:t>                                  </a:t>
            </a:r>
            <a:r>
              <a:rPr b="1" lang="fr" sz="2400">
                <a:solidFill>
                  <a:schemeClr val="hlink"/>
                </a:solidFill>
              </a:rPr>
              <a:t>Les bénéfices seront reversés à l’Association</a:t>
            </a:r>
            <a:r>
              <a:rPr b="1" lang="fr" sz="2400">
                <a:solidFill>
                  <a:schemeClr val="hlink"/>
                </a:solidFill>
                <a:latin typeface="Lobster"/>
                <a:ea typeface="Lobster"/>
                <a:cs typeface="Lobster"/>
                <a:sym typeface="Lobster"/>
              </a:rPr>
              <a:t>                                </a:t>
            </a:r>
            <a:endParaRPr b="1" sz="2400">
              <a:solidFill>
                <a:schemeClr val="hlink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hlink"/>
                </a:solidFill>
                <a:latin typeface="Lobster"/>
                <a:ea typeface="Lobster"/>
                <a:cs typeface="Lobster"/>
                <a:sym typeface="Lobster"/>
              </a:rPr>
              <a:t>  </a:t>
            </a:r>
            <a:r>
              <a:rPr lang="fr" sz="2400">
                <a:solidFill>
                  <a:schemeClr val="hlink"/>
                </a:solidFill>
                <a:latin typeface="Lobster"/>
                <a:ea typeface="Lobster"/>
                <a:cs typeface="Lobster"/>
                <a:sym typeface="Lobster"/>
              </a:rPr>
              <a:t>                               “en route vers le népal, de l’aide pour les enfants en place”</a:t>
            </a:r>
            <a:endParaRPr sz="2400">
              <a:solidFill>
                <a:schemeClr val="hlink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>
                <a:solidFill>
                  <a:schemeClr val="hlink"/>
                </a:solidFill>
                <a:latin typeface="Lobster"/>
                <a:ea typeface="Lobster"/>
                <a:cs typeface="Lobster"/>
                <a:sym typeface="Lobster"/>
              </a:rPr>
              <a:t>                                  </a:t>
            </a:r>
            <a:r>
              <a:rPr lang="fr" sz="2400">
                <a:solidFill>
                  <a:schemeClr val="hlink"/>
                </a:solidFill>
              </a:rPr>
              <a:t> idée et projet d’une ancienne Stendhalienne..</a:t>
            </a:r>
            <a:endParaRPr sz="2400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rgbClr val="0000FF"/>
                </a:solidFill>
              </a:rPr>
              <a:t> </a:t>
            </a:r>
            <a:endParaRPr b="1" sz="18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rgbClr val="0000FF"/>
                </a:solidFill>
              </a:rPr>
              <a:t>          </a:t>
            </a:r>
            <a:r>
              <a:rPr b="1" lang="fr" sz="2200">
                <a:solidFill>
                  <a:schemeClr val="hlink"/>
                </a:solidFill>
              </a:rPr>
              <a:t>Du 04 au 20 décembre tous les mardi et jeudi à 15h00 dans le hall : </a:t>
            </a:r>
            <a:endParaRPr b="1" sz="2200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200">
                <a:solidFill>
                  <a:schemeClr val="hlink"/>
                </a:solidFill>
              </a:rPr>
              <a:t>        </a:t>
            </a:r>
            <a:r>
              <a:rPr b="1" lang="fr" sz="2400">
                <a:solidFill>
                  <a:schemeClr val="hlink"/>
                </a:solidFill>
                <a:latin typeface="Lobster"/>
                <a:ea typeface="Lobster"/>
                <a:cs typeface="Lobster"/>
                <a:sym typeface="Lobster"/>
              </a:rPr>
              <a:t>i</a:t>
            </a:r>
            <a:r>
              <a:rPr lang="fr" sz="2400">
                <a:solidFill>
                  <a:schemeClr val="hlink"/>
                </a:solidFill>
                <a:latin typeface="Lobster"/>
                <a:ea typeface="Lobster"/>
                <a:cs typeface="Lobster"/>
                <a:sym typeface="Lobster"/>
              </a:rPr>
              <a:t>nspiré de la tradition américaine</a:t>
            </a:r>
            <a:r>
              <a:rPr lang="fr" sz="2400">
                <a:solidFill>
                  <a:schemeClr val="hlink"/>
                </a:solidFill>
              </a:rPr>
              <a:t> </a:t>
            </a:r>
            <a:endParaRPr b="1" sz="2200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800">
                <a:solidFill>
                  <a:schemeClr val="hlink"/>
                </a:solidFill>
                <a:latin typeface="Lobster"/>
                <a:ea typeface="Lobster"/>
                <a:cs typeface="Lobster"/>
                <a:sym typeface="Lobster"/>
              </a:rPr>
              <a:t>                                                                 </a:t>
            </a:r>
            <a:endParaRPr b="1" sz="1800">
              <a:solidFill>
                <a:schemeClr val="hlink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hlink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800">
                <a:solidFill>
                  <a:schemeClr val="hlink"/>
                </a:solidFill>
                <a:latin typeface="Lobster"/>
                <a:ea typeface="Lobster"/>
                <a:cs typeface="Lobster"/>
                <a:sym typeface="Lobster"/>
              </a:rPr>
              <a:t>                                                            </a:t>
            </a:r>
            <a:r>
              <a:rPr lang="fr" sz="800">
                <a:solidFill>
                  <a:schemeClr val="hlink"/>
                </a:solidFill>
              </a:rPr>
              <a:t>                 </a:t>
            </a:r>
            <a:r>
              <a:rPr lang="fr" sz="2400">
                <a:solidFill>
                  <a:srgbClr val="0066CC"/>
                </a:solidFill>
                <a:latin typeface="Lobster"/>
                <a:ea typeface="Lobster"/>
                <a:cs typeface="Lobster"/>
                <a:sym typeface="Lobster"/>
              </a:rPr>
              <a:t>    Offrez des candy canes!! En vente à € 1.00</a:t>
            </a:r>
            <a:endParaRPr sz="1800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800">
                <a:solidFill>
                  <a:schemeClr val="hlink"/>
                </a:solidFill>
              </a:rPr>
              <a:t>    </a:t>
            </a:r>
            <a:r>
              <a:rPr b="1" lang="fr" sz="2400">
                <a:solidFill>
                  <a:schemeClr val="hlink"/>
                </a:solidFill>
                <a:latin typeface="Lobster"/>
                <a:ea typeface="Lobster"/>
                <a:cs typeface="Lobster"/>
                <a:sym typeface="Lobster"/>
              </a:rPr>
              <a:t>                                                        </a:t>
            </a:r>
            <a:endParaRPr sz="2400">
              <a:solidFill>
                <a:srgbClr val="0066CC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0066CC"/>
                </a:solidFill>
                <a:latin typeface="Lobster"/>
                <a:ea typeface="Lobster"/>
                <a:cs typeface="Lobster"/>
                <a:sym typeface="Lobster"/>
              </a:rPr>
              <a:t>                                 </a:t>
            </a:r>
            <a:endParaRPr sz="2400">
              <a:solidFill>
                <a:srgbClr val="0066CC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Lobster"/>
                <a:ea typeface="Lobster"/>
                <a:cs typeface="Lobster"/>
                <a:sym typeface="Lobster"/>
              </a:rPr>
              <a:t>   </a:t>
            </a:r>
            <a:r>
              <a:rPr b="1" lang="fr" sz="1800">
                <a:solidFill>
                  <a:schemeClr val="hlink"/>
                </a:solidFill>
              </a:rPr>
              <a:t>                           </a:t>
            </a:r>
            <a:endParaRPr sz="2400">
              <a:solidFill>
                <a:srgbClr val="0066CC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24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     </a:t>
            </a:r>
            <a:r>
              <a:rPr b="1" lang="fr" sz="2400">
                <a:solidFill>
                  <a:schemeClr val="hlink"/>
                </a:solidFill>
                <a:latin typeface="Lobster"/>
                <a:ea typeface="Lobster"/>
                <a:cs typeface="Lobster"/>
                <a:sym typeface="Lobster"/>
              </a:rPr>
              <a:t>              </a:t>
            </a:r>
            <a:endParaRPr b="1" sz="2400">
              <a:solidFill>
                <a:schemeClr val="hlink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Lobster"/>
                <a:ea typeface="Lobster"/>
                <a:cs typeface="Lobster"/>
                <a:sym typeface="Lobster"/>
              </a:rPr>
              <a:t>                 </a:t>
            </a:r>
            <a:endParaRPr sz="24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Lobster"/>
                <a:ea typeface="Lobster"/>
                <a:cs typeface="Lobster"/>
                <a:sym typeface="Lobster"/>
              </a:rPr>
              <a:t>  </a:t>
            </a:r>
            <a:r>
              <a:rPr lang="fr" sz="3000">
                <a:solidFill>
                  <a:srgbClr val="9900FF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endParaRPr sz="3000">
              <a:solidFill>
                <a:srgbClr val="9900FF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9900FF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Lobster"/>
                <a:ea typeface="Lobster"/>
                <a:cs typeface="Lobster"/>
                <a:sym typeface="Lobster"/>
              </a:rPr>
              <a:t>                                                                  </a:t>
            </a:r>
            <a:endParaRPr sz="24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Lobster"/>
                <a:ea typeface="Lobster"/>
                <a:cs typeface="Lobster"/>
                <a:sym typeface="Lobster"/>
              </a:rPr>
              <a:t>                                           </a:t>
            </a:r>
            <a:endParaRPr sz="24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Lobster"/>
                <a:ea typeface="Lobster"/>
                <a:cs typeface="Lobster"/>
                <a:sym typeface="Lobster"/>
              </a:rPr>
              <a:t>                                                                </a:t>
            </a:r>
            <a:r>
              <a:rPr b="1" lang="fr" sz="2400">
                <a:latin typeface="Lobster"/>
                <a:ea typeface="Lobster"/>
                <a:cs typeface="Lobster"/>
                <a:sym typeface="Lobster"/>
              </a:rPr>
              <a:t>   </a:t>
            </a:r>
            <a:endParaRPr sz="240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99" name="Google Shape;99;p19"/>
          <p:cNvPicPr preferRelativeResize="0"/>
          <p:nvPr/>
        </p:nvPicPr>
        <p:blipFill rotWithShape="1">
          <a:blip r:embed="rId3">
            <a:alphaModFix/>
          </a:blip>
          <a:srcRect b="12069" l="9231" r="5523" t="16343"/>
          <a:stretch/>
        </p:blipFill>
        <p:spPr>
          <a:xfrm>
            <a:off x="631594" y="1397450"/>
            <a:ext cx="701706" cy="58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9"/>
          <p:cNvPicPr preferRelativeResize="0"/>
          <p:nvPr/>
        </p:nvPicPr>
        <p:blipFill rotWithShape="1">
          <a:blip r:embed="rId4">
            <a:alphaModFix/>
          </a:blip>
          <a:srcRect b="18955" l="0" r="0" t="21078"/>
          <a:stretch/>
        </p:blipFill>
        <p:spPr>
          <a:xfrm>
            <a:off x="-5443275" y="2139101"/>
            <a:ext cx="4021850" cy="94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3894425" y="3319150"/>
            <a:ext cx="924150" cy="74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3988677" y="4064000"/>
            <a:ext cx="924150" cy="77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9"/>
          <p:cNvPicPr preferRelativeResize="0"/>
          <p:nvPr/>
        </p:nvPicPr>
        <p:blipFill rotWithShape="1">
          <a:blip r:embed="rId3">
            <a:alphaModFix/>
          </a:blip>
          <a:srcRect b="12069" l="9231" r="5523" t="16343"/>
          <a:stretch/>
        </p:blipFill>
        <p:spPr>
          <a:xfrm>
            <a:off x="-3988675" y="4990875"/>
            <a:ext cx="775924" cy="58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3894425" y="6507000"/>
            <a:ext cx="924150" cy="74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3988662" y="5580125"/>
            <a:ext cx="924125" cy="77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779775" y="5526417"/>
            <a:ext cx="775925" cy="183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9"/>
          <p:cNvPicPr preferRelativeResize="0"/>
          <p:nvPr/>
        </p:nvPicPr>
        <p:blipFill rotWithShape="1">
          <a:blip r:embed="rId10">
            <a:alphaModFix/>
          </a:blip>
          <a:srcRect b="13442" l="7905" r="63051" t="36880"/>
          <a:stretch/>
        </p:blipFill>
        <p:spPr>
          <a:xfrm>
            <a:off x="452875" y="2736300"/>
            <a:ext cx="1759221" cy="105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 rotWithShape="1">
          <a:blip r:embed="rId11">
            <a:alphaModFix/>
          </a:blip>
          <a:srcRect b="14558" l="1305" r="1305" t="11086"/>
          <a:stretch/>
        </p:blipFill>
        <p:spPr>
          <a:xfrm>
            <a:off x="5635396" y="5168150"/>
            <a:ext cx="1966429" cy="58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9"/>
          <p:cNvPicPr preferRelativeResize="0"/>
          <p:nvPr/>
        </p:nvPicPr>
        <p:blipFill rotWithShape="1">
          <a:blip r:embed="rId12">
            <a:alphaModFix/>
          </a:blip>
          <a:srcRect b="9106" l="24374" r="20128" t="6576"/>
          <a:stretch/>
        </p:blipFill>
        <p:spPr>
          <a:xfrm>
            <a:off x="4728688" y="4990875"/>
            <a:ext cx="623275" cy="94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9"/>
          <p:cNvPicPr preferRelativeResize="0"/>
          <p:nvPr/>
        </p:nvPicPr>
        <p:blipFill rotWithShape="1">
          <a:blip r:embed="rId3">
            <a:alphaModFix/>
          </a:blip>
          <a:srcRect b="12069" l="9231" r="5523" t="16343"/>
          <a:stretch/>
        </p:blipFill>
        <p:spPr>
          <a:xfrm>
            <a:off x="4096050" y="617900"/>
            <a:ext cx="1689675" cy="943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9"/>
          <p:cNvPicPr preferRelativeResize="0"/>
          <p:nvPr/>
        </p:nvPicPr>
        <p:blipFill rotWithShape="1">
          <a:blip r:embed="rId13">
            <a:alphaModFix/>
          </a:blip>
          <a:srcRect b="16492" l="0" r="0" t="8505"/>
          <a:stretch/>
        </p:blipFill>
        <p:spPr>
          <a:xfrm>
            <a:off x="1916950" y="5426375"/>
            <a:ext cx="1759225" cy="17787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/>
          <p:nvPr/>
        </p:nvSpPr>
        <p:spPr>
          <a:xfrm>
            <a:off x="25" y="-125"/>
            <a:ext cx="10080600" cy="75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000">
                <a:solidFill>
                  <a:srgbClr val="0000FF"/>
                </a:solidFill>
              </a:rPr>
              <a:t>                             </a:t>
            </a:r>
            <a:endParaRPr b="1" sz="3000">
              <a:solidFill>
                <a:srgbClr val="A64D79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980000"/>
                </a:solidFill>
              </a:rPr>
              <a:t>                                                   </a:t>
            </a:r>
            <a:r>
              <a:rPr b="1" lang="fr" sz="4800">
                <a:solidFill>
                  <a:srgbClr val="FF0000"/>
                </a:solidFill>
                <a:latin typeface="Lobster"/>
                <a:ea typeface="Lobster"/>
                <a:cs typeface="Lobster"/>
                <a:sym typeface="Lobster"/>
              </a:rPr>
              <a:t>Info</a:t>
            </a:r>
            <a:endParaRPr sz="4800">
              <a:solidFill>
                <a:srgbClr val="FF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980000"/>
                </a:solidFill>
              </a:rPr>
              <a:t>                                                    </a:t>
            </a:r>
            <a:endParaRPr sz="24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980000"/>
                </a:solidFill>
              </a:rPr>
              <a:t>                                              </a:t>
            </a:r>
            <a:r>
              <a:rPr lang="fr" sz="2400"/>
              <a:t> L’Association se veut le trait d’union 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/>
              <a:t>                                               entre anciens de différentes générations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/>
              <a:t>                                               par la création d’événements, de suivi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/>
              <a:t>                                               de Parcoursup, d’implication dans la vie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/>
              <a:t>                                               de l’Établissement et de certaines activités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/>
              <a:t>                                               dédiées aux élèves comme la bourse 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980000"/>
                </a:solidFill>
              </a:rPr>
              <a:t>                                               </a:t>
            </a:r>
            <a:r>
              <a:rPr lang="fr" sz="2400"/>
              <a:t>musicale</a:t>
            </a:r>
            <a:r>
              <a:rPr lang="fr" sz="2400">
                <a:solidFill>
                  <a:srgbClr val="980000"/>
                </a:solidFill>
              </a:rPr>
              <a:t> </a:t>
            </a:r>
            <a:r>
              <a:rPr b="1" lang="fr" sz="2400">
                <a:solidFill>
                  <a:srgbClr val="0000FF"/>
                </a:solidFill>
              </a:rPr>
              <a:t>Claudia colombo</a:t>
            </a:r>
            <a:r>
              <a:rPr lang="fr" sz="2400">
                <a:solidFill>
                  <a:srgbClr val="0000FF"/>
                </a:solidFill>
              </a:rPr>
              <a:t> </a:t>
            </a:r>
            <a:r>
              <a:rPr lang="fr" sz="2400"/>
              <a:t>dont  les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/>
              <a:t>                                               modalités seront bientôt publiées.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980000"/>
                </a:solidFill>
              </a:rPr>
              <a:t>     </a:t>
            </a:r>
            <a:r>
              <a:rPr b="1" lang="fr" sz="2400">
                <a:solidFill>
                  <a:srgbClr val="980000"/>
                </a:solidFill>
              </a:rPr>
              <a:t>Avez vous des Anciens dans votre famille?</a:t>
            </a:r>
            <a:endParaRPr b="1" sz="24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980000"/>
                </a:solidFill>
              </a:rPr>
              <a:t>    </a:t>
            </a:r>
            <a:r>
              <a:rPr lang="fr" sz="2400"/>
              <a:t> contact: </a:t>
            </a:r>
            <a:r>
              <a:rPr lang="fr" sz="2400">
                <a:solidFill>
                  <a:srgbClr val="0000FF"/>
                </a:solidFill>
              </a:rPr>
              <a:t>anciensstendhal.milan@gmail.com</a:t>
            </a:r>
            <a:endParaRPr sz="24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980000"/>
                </a:solidFill>
              </a:rPr>
              <a:t>     </a:t>
            </a:r>
            <a:r>
              <a:rPr b="1" lang="fr" sz="2400">
                <a:solidFill>
                  <a:srgbClr val="980000"/>
                </a:solidFill>
              </a:rPr>
              <a:t>Vous aussi vous serez”Ancien” de Stendhal un jour…</a:t>
            </a:r>
            <a:endParaRPr b="1" sz="24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/>
              <a:t>  L’AALSMI rend un dernier hommage à un Ancien</a:t>
            </a:r>
            <a:endParaRPr b="1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/>
              <a:t>   Stendhalien, il nous a quitté prématurément..              C’était                      M. Alan Ghitis(il aurait eu 40 ans dans qq jours)</a:t>
            </a:r>
            <a:endParaRPr b="1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980000"/>
                </a:solidFill>
              </a:rPr>
              <a:t>                Term (B)Prom 94/95                                         </a:t>
            </a:r>
            <a:endParaRPr sz="2400">
              <a:solidFill>
                <a:srgbClr val="980000"/>
              </a:solidFill>
            </a:endParaRPr>
          </a:p>
        </p:txBody>
      </p:sp>
      <p:pic>
        <p:nvPicPr>
          <p:cNvPr id="117" name="Google Shape;117;p20"/>
          <p:cNvPicPr preferRelativeResize="0"/>
          <p:nvPr/>
        </p:nvPicPr>
        <p:blipFill rotWithShape="1">
          <a:blip r:embed="rId3">
            <a:alphaModFix/>
          </a:blip>
          <a:srcRect b="23324" l="9310" r="17834" t="0"/>
          <a:stretch/>
        </p:blipFill>
        <p:spPr>
          <a:xfrm>
            <a:off x="2606075" y="130275"/>
            <a:ext cx="1697375" cy="118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725" y="1632200"/>
            <a:ext cx="3672451" cy="2630875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0"/>
          <p:cNvSpPr txBox="1"/>
          <p:nvPr/>
        </p:nvSpPr>
        <p:spPr>
          <a:xfrm>
            <a:off x="-6034850" y="2405350"/>
            <a:ext cx="2663100" cy="146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100">
              <a:solidFill>
                <a:srgbClr val="1F497D"/>
              </a:solidFill>
            </a:endParaRPr>
          </a:p>
        </p:txBody>
      </p:sp>
      <p:pic>
        <p:nvPicPr>
          <p:cNvPr id="120" name="Google Shape;12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88525" y="5648250"/>
            <a:ext cx="1438925" cy="1825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1"/>
          <p:cNvSpPr txBox="1"/>
          <p:nvPr/>
        </p:nvSpPr>
        <p:spPr>
          <a:xfrm>
            <a:off x="0" y="0"/>
            <a:ext cx="10080600" cy="75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800">
                <a:solidFill>
                  <a:srgbClr val="0000FF"/>
                </a:solidFill>
                <a:latin typeface="Georgia"/>
                <a:ea typeface="Georgia"/>
                <a:cs typeface="Georgia"/>
                <a:sym typeface="Georgia"/>
              </a:rPr>
              <a:t>   </a:t>
            </a:r>
            <a:endParaRPr b="1" sz="1800">
              <a:solidFill>
                <a:srgbClr val="0000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800">
                <a:solidFill>
                  <a:schemeClr val="hlink"/>
                </a:solidFill>
                <a:latin typeface="Georgia"/>
                <a:ea typeface="Georgia"/>
                <a:cs typeface="Georgia"/>
                <a:sym typeface="Georgia"/>
              </a:rPr>
              <a:t>   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rgbClr val="9900FF"/>
                </a:solidFill>
              </a:rPr>
              <a:t>          </a:t>
            </a:r>
            <a:endParaRPr b="1" sz="1800">
              <a:solidFill>
                <a:srgbClr val="99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rgbClr val="0000FF"/>
                </a:solidFill>
                <a:latin typeface="Georgia"/>
                <a:ea typeface="Georgia"/>
                <a:cs typeface="Georgia"/>
                <a:sym typeface="Georgia"/>
              </a:rPr>
              <a:t>                      </a:t>
            </a:r>
            <a:endParaRPr b="1" sz="2400">
              <a:solidFill>
                <a:srgbClr val="0000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800">
                <a:solidFill>
                  <a:srgbClr val="9900FF"/>
                </a:solidFill>
              </a:rPr>
              <a:t>                     </a:t>
            </a:r>
            <a:r>
              <a:rPr b="1" lang="fr" sz="2400">
                <a:solidFill>
                  <a:srgbClr val="9900FF"/>
                </a:solidFill>
              </a:rPr>
              <a:t> </a:t>
            </a:r>
            <a:endParaRPr b="1" sz="2400">
              <a:solidFill>
                <a:srgbClr val="99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26" name="Google Shape;126;p21"/>
          <p:cNvSpPr txBox="1"/>
          <p:nvPr/>
        </p:nvSpPr>
        <p:spPr>
          <a:xfrm>
            <a:off x="185425" y="968675"/>
            <a:ext cx="9710400" cy="6610800"/>
          </a:xfrm>
          <a:prstGeom prst="rect">
            <a:avLst/>
          </a:prstGeom>
          <a:gradFill>
            <a:gsLst>
              <a:gs pos="0">
                <a:srgbClr val="FA8D1D"/>
              </a:gs>
              <a:gs pos="100000">
                <a:srgbClr val="E97414"/>
              </a:gs>
            </a:gsLst>
            <a:path path="circle">
              <a:fillToRect b="100%" r="100%"/>
            </a:path>
            <a:tileRect l="-100%" t="-100%"/>
          </a:gradFill>
          <a:ln>
            <a:noFill/>
          </a:ln>
          <a:effectLst>
            <a:reflection blurRad="0" dir="5400000" dist="38100" endA="0" fadeDir="5400012" kx="0" rotWithShape="0" algn="bl" stA="0" stPos="0" sy="-100000" ky="0"/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chemeClr val="dk1"/>
                </a:solidFill>
              </a:rPr>
              <a:t>Règlement :</a:t>
            </a:r>
            <a:endParaRPr sz="24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chemeClr val="dk1"/>
                </a:solidFill>
              </a:rPr>
              <a:t>Réalisez un court-métrage de </a:t>
            </a:r>
            <a:r>
              <a:rPr b="1" lang="fr" sz="2000">
                <a:solidFill>
                  <a:schemeClr val="dk1"/>
                </a:solidFill>
              </a:rPr>
              <a:t>1min30s</a:t>
            </a:r>
            <a:r>
              <a:rPr lang="fr" sz="2000">
                <a:solidFill>
                  <a:schemeClr val="dk1"/>
                </a:solidFill>
              </a:rPr>
              <a:t> qui vante l’intérêt du journal numérique :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>
                <a:solidFill>
                  <a:schemeClr val="dk1"/>
                </a:solidFill>
              </a:rPr>
              <a:t>Ce film doit être </a:t>
            </a:r>
            <a:r>
              <a:rPr b="1" lang="fr" sz="1300">
                <a:solidFill>
                  <a:schemeClr val="dk1"/>
                </a:solidFill>
              </a:rPr>
              <a:t>humoristique</a:t>
            </a:r>
            <a:r>
              <a:rPr lang="fr" sz="1300">
                <a:solidFill>
                  <a:schemeClr val="dk1"/>
                </a:solidFill>
              </a:rPr>
              <a:t> et/ou </a:t>
            </a:r>
            <a:r>
              <a:rPr b="1" lang="fr" sz="1300">
                <a:solidFill>
                  <a:schemeClr val="dk1"/>
                </a:solidFill>
              </a:rPr>
              <a:t>parodique</a:t>
            </a:r>
            <a:r>
              <a:rPr lang="fr" sz="1300">
                <a:solidFill>
                  <a:schemeClr val="dk1"/>
                </a:solidFill>
              </a:rPr>
              <a:t> (parodie de films d’action, d’épouvante, sciences fictions, de publicité 	etc).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>
                <a:solidFill>
                  <a:schemeClr val="dk1"/>
                </a:solidFill>
              </a:rPr>
              <a:t>Ce film doit être réalisé avec un téléphone portable tenu horizontalement.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1"/>
                </a:solidFill>
              </a:rPr>
              <a:t>Les 	films devront être envoyés par courriel avant le </a:t>
            </a:r>
            <a:r>
              <a:rPr b="1" lang="fr" sz="1800">
                <a:solidFill>
                  <a:schemeClr val="dk1"/>
                </a:solidFill>
              </a:rPr>
              <a:t>16 décembre</a:t>
            </a:r>
            <a:r>
              <a:rPr lang="fr" sz="1800">
                <a:solidFill>
                  <a:schemeClr val="dk1"/>
                </a:solidFill>
              </a:rPr>
              <a:t> à doc@lyceestendhal.it</a:t>
            </a:r>
            <a:endParaRPr sz="18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1"/>
                </a:solidFill>
              </a:rPr>
              <a:t>	</a:t>
            </a:r>
            <a:r>
              <a:rPr b="1" lang="fr" sz="1800">
                <a:solidFill>
                  <a:schemeClr val="dk1"/>
                </a:solidFill>
              </a:rPr>
              <a:t>Le 	meilleur spot sera publié sur la page </a:t>
            </a:r>
            <a:r>
              <a:rPr b="1" lang="fr" sz="1800">
                <a:solidFill>
                  <a:schemeClr val="dk1"/>
                </a:solidFill>
              </a:rPr>
              <a:t>d'accueil</a:t>
            </a:r>
            <a:r>
              <a:rPr b="1" lang="fr" sz="1800">
                <a:solidFill>
                  <a:schemeClr val="dk1"/>
                </a:solidFill>
              </a:rPr>
              <a:t> du journal numérique.</a:t>
            </a:r>
            <a:endParaRPr b="1" sz="22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600">
                <a:solidFill>
                  <a:schemeClr val="dk1"/>
                </a:solidFill>
              </a:rPr>
              <a:t>Pour toute information adressez-vous à Mme Piras au CDI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7" name="Google Shape;127;p21"/>
          <p:cNvPicPr preferRelativeResize="0"/>
          <p:nvPr/>
        </p:nvPicPr>
        <p:blipFill rotWithShape="1">
          <a:blip r:embed="rId3">
            <a:alphaModFix/>
          </a:blip>
          <a:srcRect b="41080" l="3539" r="3549" t="18107"/>
          <a:stretch/>
        </p:blipFill>
        <p:spPr>
          <a:xfrm>
            <a:off x="1444325" y="968675"/>
            <a:ext cx="7135199" cy="4431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