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5143500" cx="9144000"/>
  <p:notesSz cx="6858000" cy="9144000"/>
  <p:embeddedFontLst>
    <p:embeddedFont>
      <p:font typeface="Amatic SC"/>
      <p:regular r:id="rId11"/>
      <p:bold r:id="rId12"/>
    </p:embeddedFont>
    <p:embeddedFont>
      <p:font typeface="Lobster"/>
      <p:regular r:id="rId13"/>
    </p:embeddedFont>
    <p:embeddedFont>
      <p:font typeface="Allura"/>
      <p:regular r:id="rId14"/>
    </p:embeddedFont>
    <p:embeddedFont>
      <p:font typeface="Comfortaa"/>
      <p:regular r:id="rId15"/>
      <p:bold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AmaticSC-regular.fntdata"/><Relationship Id="rId10" Type="http://schemas.openxmlformats.org/officeDocument/2006/relationships/slide" Target="slides/slide6.xml"/><Relationship Id="rId13" Type="http://schemas.openxmlformats.org/officeDocument/2006/relationships/font" Target="fonts/Lobster-regular.fntdata"/><Relationship Id="rId12" Type="http://schemas.openxmlformats.org/officeDocument/2006/relationships/font" Target="fonts/AmaticSC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Comfortaa-regular.fntdata"/><Relationship Id="rId14" Type="http://schemas.openxmlformats.org/officeDocument/2006/relationships/font" Target="fonts/Allura-regular.fntdata"/><Relationship Id="rId16" Type="http://schemas.openxmlformats.org/officeDocument/2006/relationships/font" Target="fonts/Comfortaa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a93d778d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a93d778d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a93d778de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a93d778de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a93d778de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a93d778de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a93d778de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a93d778de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a20cc41c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a20cc41c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74875" y="604513"/>
            <a:ext cx="8520600" cy="39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1" y="0"/>
            <a:ext cx="463161" cy="4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9901" l="0" r="68841" t="0"/>
          <a:stretch/>
        </p:blipFill>
        <p:spPr>
          <a:xfrm>
            <a:off x="463150" y="40088"/>
            <a:ext cx="931774" cy="47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282427" y="883075"/>
            <a:ext cx="6977161" cy="33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 b="0" l="8098" r="-2822" t="0"/>
          <a:stretch/>
        </p:blipFill>
        <p:spPr>
          <a:xfrm>
            <a:off x="8212225" y="40100"/>
            <a:ext cx="931774" cy="5399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8098" r="-2822" t="0"/>
          <a:stretch/>
        </p:blipFill>
        <p:spPr>
          <a:xfrm>
            <a:off x="8092300" y="40100"/>
            <a:ext cx="1051700" cy="6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 amt="39000"/>
          </a:blip>
          <a:srcRect b="0" l="7535" r="0" t="0"/>
          <a:stretch/>
        </p:blipFill>
        <p:spPr>
          <a:xfrm>
            <a:off x="7315975" y="649575"/>
            <a:ext cx="1719925" cy="26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032736" y="1452871"/>
            <a:ext cx="6120000" cy="3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a" sz="8000">
                <a:latin typeface="Allura"/>
                <a:ea typeface="Allura"/>
                <a:cs typeface="Allura"/>
                <a:sym typeface="Allura"/>
              </a:rPr>
              <a:t>    </a:t>
            </a:r>
            <a:r>
              <a:rPr i="1" lang="da" sz="8000">
                <a:latin typeface="Allura"/>
                <a:ea typeface="Allura"/>
                <a:cs typeface="Allura"/>
                <a:sym typeface="Allura"/>
              </a:rPr>
              <a:t>    </a:t>
            </a:r>
            <a:r>
              <a:rPr b="1" i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Stendhal</a:t>
            </a:r>
            <a:endParaRPr b="1" i="1" sz="7000">
              <a:solidFill>
                <a:srgbClr val="A61C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r>
              <a:rPr b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Hebdo</a:t>
            </a:r>
            <a:r>
              <a:rPr b="1" i="0" lang="da" sz="8000" u="none" cap="none" strike="noStrike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da" sz="10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da" sz="8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56400" y="845100"/>
            <a:ext cx="9087600" cy="4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1962475" y="153925"/>
            <a:ext cx="55668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</a:t>
            </a: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14 au 18  janvier 2019</a:t>
            </a:r>
            <a:endParaRPr sz="3800"/>
          </a:p>
        </p:txBody>
      </p:sp>
      <p:sp>
        <p:nvSpPr>
          <p:cNvPr id="65" name="Google Shape;65;p14"/>
          <p:cNvSpPr txBox="1"/>
          <p:nvPr/>
        </p:nvSpPr>
        <p:spPr>
          <a:xfrm>
            <a:off x="-14100" y="1050325"/>
            <a:ext cx="9172200" cy="4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lundi 14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r>
              <a:rPr b="1" lang="da" sz="2400" u="sng">
                <a:solidFill>
                  <a:srgbClr val="9400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da" sz="2400">
                <a:solidFill>
                  <a:srgbClr val="FF0000"/>
                </a:solidFill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Magna: </a:t>
            </a:r>
            <a:r>
              <a:rPr lang="da"/>
              <a:t>L’Association</a:t>
            </a:r>
            <a:r>
              <a:rPr b="1" lang="da"/>
              <a:t> </a:t>
            </a:r>
            <a:r>
              <a:rPr b="1" lang="da">
                <a:solidFill>
                  <a:srgbClr val="FF0000"/>
                </a:solidFill>
              </a:rPr>
              <a:t>Stampo</a:t>
            </a:r>
            <a:r>
              <a:rPr b="1" lang="da">
                <a:solidFill>
                  <a:srgbClr val="0000FF"/>
                </a:solidFill>
              </a:rPr>
              <a:t> </a:t>
            </a:r>
            <a:r>
              <a:rPr b="1" lang="da"/>
              <a:t>Anti </a:t>
            </a:r>
            <a:r>
              <a:rPr b="1" lang="da">
                <a:solidFill>
                  <a:srgbClr val="38761D"/>
                </a:solidFill>
              </a:rPr>
              <a:t>Mafioso-</a:t>
            </a:r>
            <a:r>
              <a:rPr b="1" lang="da"/>
              <a:t>Milano</a:t>
            </a:r>
            <a:r>
              <a:rPr b="1" lang="da">
                <a:solidFill>
                  <a:srgbClr val="0000FF"/>
                </a:solidFill>
              </a:rPr>
              <a:t>,</a:t>
            </a:r>
            <a:r>
              <a:rPr b="1" lang="da"/>
              <a:t> </a:t>
            </a:r>
            <a:r>
              <a:rPr lang="da"/>
              <a:t>Rencontrera les élèves de 1ères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   de 9h00 à 11h00 et les Term de 14h00 à 16h00.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   M.Mattia Maestri représentera l’Association.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   Réf. Mme Dupuch. La rencontre est ouverte à tous.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0000FF"/>
                </a:solidFill>
              </a:rPr>
              <a:t> Primaire:</a:t>
            </a:r>
            <a:r>
              <a:rPr lang="da"/>
              <a:t>    </a:t>
            </a:r>
            <a:r>
              <a:rPr b="1" lang="da"/>
              <a:t>Accueil</a:t>
            </a:r>
            <a:r>
              <a:rPr lang="da"/>
              <a:t> de deux enseignants de l’ESPE de Rouen en Mat du 14/01 au 08/02 2019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0000FF"/>
                </a:solidFill>
              </a:rPr>
              <a:t>STAGE aefe:</a:t>
            </a:r>
            <a:r>
              <a:rPr lang="da"/>
              <a:t> </a:t>
            </a:r>
            <a:r>
              <a:rPr lang="da" u="sng"/>
              <a:t> </a:t>
            </a:r>
            <a:r>
              <a:rPr b="1" lang="da" u="sng"/>
              <a:t>Éduquer aux média et à l’information</a:t>
            </a:r>
            <a:r>
              <a:rPr b="1" lang="da"/>
              <a:t>,</a:t>
            </a:r>
            <a:r>
              <a:rPr lang="da"/>
              <a:t> Du 14 au 16 janvier, Enseignants du C2,C3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mardi 15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r>
              <a:rPr b="1" lang="da" sz="2400" u="sng">
                <a:solidFill>
                  <a:srgbClr val="9400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               </a:t>
            </a:r>
            <a:r>
              <a:rPr b="1" lang="da" sz="2400">
                <a:solidFill>
                  <a:srgbClr val="FF0000"/>
                </a:solidFill>
              </a:rPr>
              <a:t> </a:t>
            </a:r>
            <a:r>
              <a:rPr b="1" lang="da">
                <a:solidFill>
                  <a:srgbClr val="FF0000"/>
                </a:solidFill>
              </a:rPr>
              <a:t> </a:t>
            </a:r>
            <a:r>
              <a:rPr b="1" lang="da" sz="2400">
                <a:solidFill>
                  <a:srgbClr val="FF0000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 </a:t>
            </a:r>
            <a:r>
              <a:rPr b="1" lang="da"/>
              <a:t>1ères et term </a:t>
            </a:r>
            <a:r>
              <a:rPr lang="da"/>
              <a:t>Commémoration de </a:t>
            </a:r>
            <a:r>
              <a:rPr b="1" lang="da">
                <a:solidFill>
                  <a:srgbClr val="0000FF"/>
                </a:solidFill>
              </a:rPr>
              <a:t>La Shoah</a:t>
            </a:r>
            <a:r>
              <a:rPr b="1" lang="da"/>
              <a:t>,</a:t>
            </a:r>
            <a:r>
              <a:rPr lang="da"/>
              <a:t> témoignage de Mme Segre, au théâtre Arcimboldi,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Réf: Mme Perquin.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/>
              <a:t>                                                 </a:t>
            </a:r>
            <a:r>
              <a:rPr b="1" lang="da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9807075" y="1244700"/>
            <a:ext cx="490001" cy="42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1547100" y="70075"/>
            <a:ext cx="62832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</a:t>
            </a: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14 au 18 janvier 2019</a:t>
            </a:r>
            <a:endParaRPr sz="3800">
              <a:solidFill>
                <a:schemeClr val="dk1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0" y="756775"/>
            <a:ext cx="9188400" cy="43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mercredi 16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da" sz="2400">
                <a:solidFill>
                  <a:srgbClr val="FF0000"/>
                </a:solidFill>
              </a:rPr>
              <a:t> 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r>
              <a:rPr lang="da">
                <a:solidFill>
                  <a:srgbClr val="FF0000"/>
                </a:solidFill>
              </a:rPr>
              <a:t>Salle 103</a:t>
            </a:r>
            <a:r>
              <a:rPr lang="da">
                <a:solidFill>
                  <a:schemeClr val="dk1"/>
                </a:solidFill>
              </a:rPr>
              <a:t>: De la CM1 à La Seconde </a:t>
            </a:r>
            <a:r>
              <a:rPr b="1" lang="da">
                <a:solidFill>
                  <a:schemeClr val="dk1"/>
                </a:solidFill>
              </a:rPr>
              <a:t>Tournoi Ambassadeurs en herbe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chemeClr val="dk1"/>
                </a:solidFill>
              </a:rPr>
              <a:t>                                        </a:t>
            </a:r>
            <a:r>
              <a:rPr lang="da">
                <a:solidFill>
                  <a:schemeClr val="dk1"/>
                </a:solidFill>
              </a:rPr>
              <a:t>l’après-midi de 13h00 à 16h00.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jeudi 17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da" sz="2400">
                <a:solidFill>
                  <a:srgbClr val="FF0000"/>
                </a:solidFill>
              </a:rPr>
              <a:t> 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da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da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Magna: </a:t>
            </a:r>
            <a:r>
              <a:rPr b="1" lang="da">
                <a:solidFill>
                  <a:schemeClr val="dk1"/>
                </a:solidFill>
              </a:rPr>
              <a:t>Brevet blanc </a:t>
            </a:r>
            <a:r>
              <a:rPr lang="da">
                <a:solidFill>
                  <a:schemeClr val="dk1"/>
                </a:solidFill>
              </a:rPr>
              <a:t>17 et 18 janvier.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solidFill>
                  <a:schemeClr val="dk1"/>
                </a:solidFill>
              </a:rPr>
              <a:t>                        Cuisine: Menu régional.  </a:t>
            </a: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La Toscane </a:t>
            </a: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à l’honneur</a:t>
            </a:r>
            <a:r>
              <a:rPr lang="da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2400">
                <a:solidFill>
                  <a:srgbClr val="FF0000"/>
                </a:solidFill>
              </a:rPr>
              <a:t> </a:t>
            </a:r>
            <a:endParaRPr b="1"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vendredi 18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24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da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Magna: </a:t>
            </a:r>
            <a:r>
              <a:rPr b="1" lang="da">
                <a:solidFill>
                  <a:schemeClr val="dk1"/>
                </a:solidFill>
              </a:rPr>
              <a:t>Brevet blanc, </a:t>
            </a:r>
            <a:r>
              <a:rPr lang="da">
                <a:solidFill>
                  <a:schemeClr val="dk1"/>
                </a:solidFill>
              </a:rPr>
              <a:t>Épreuves du dernier jour.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chemeClr val="dk1"/>
                </a:solidFill>
              </a:rPr>
              <a:t>                     </a:t>
            </a:r>
            <a:endParaRPr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0000"/>
                </a:solidFill>
              </a:rPr>
              <a:t>                     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chemeClr val="dk1"/>
                </a:solidFill>
              </a:rPr>
              <a:t> </a:t>
            </a:r>
            <a:r>
              <a:rPr b="1" lang="da" sz="1800">
                <a:solidFill>
                  <a:schemeClr val="dk1"/>
                </a:solidFill>
              </a:rPr>
              <a:t>                    </a:t>
            </a:r>
            <a:r>
              <a:rPr b="1" lang="da" sz="1800">
                <a:solidFill>
                  <a:srgbClr val="0000FF"/>
                </a:solidFill>
              </a:rPr>
              <a:t> </a:t>
            </a:r>
            <a:r>
              <a:rPr lang="da" sz="1800">
                <a:solidFill>
                  <a:srgbClr val="FF0000"/>
                </a:solidFill>
              </a:rPr>
              <a:t> </a:t>
            </a:r>
            <a:endParaRPr b="1" sz="3600">
              <a:solidFill>
                <a:srgbClr val="00FF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0000"/>
                </a:solidFill>
              </a:rPr>
              <a:t>                                  </a:t>
            </a:r>
            <a:endParaRPr u="sng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solidFill>
                  <a:srgbClr val="A61C00"/>
                </a:solidFill>
              </a:rPr>
              <a:t>                                                      </a:t>
            </a:r>
            <a:endParaRPr b="1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16359" l="0" r="0" t="0"/>
          <a:stretch/>
        </p:blipFill>
        <p:spPr>
          <a:xfrm>
            <a:off x="9631450" y="1958825"/>
            <a:ext cx="1527775" cy="7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750" y="3184450"/>
            <a:ext cx="1064600" cy="68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4075" y="3240688"/>
            <a:ext cx="881300" cy="57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6">
            <a:alphaModFix/>
          </a:blip>
          <a:srcRect b="0" l="15102" r="5620" t="0"/>
          <a:stretch/>
        </p:blipFill>
        <p:spPr>
          <a:xfrm>
            <a:off x="6961375" y="1021950"/>
            <a:ext cx="1935475" cy="7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-125" y="1267700"/>
            <a:ext cx="9144000" cy="3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Le                 POURSUIT LE PROJET APPARTENANCE ET SOLIDARITÉ.</a:t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                Des SWEAT </a:t>
            </a: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“Stendhal”</a:t>
            </a:r>
            <a:r>
              <a:rPr lang="da" sz="1800">
                <a:solidFill>
                  <a:srgbClr val="0000FF"/>
                </a:solidFill>
              </a:rPr>
              <a:t> </a:t>
            </a:r>
            <a:r>
              <a:rPr lang="da" sz="1800">
                <a:solidFill>
                  <a:srgbClr val="0B5394"/>
                </a:solidFill>
              </a:rPr>
              <a:t>à capuche en noir et en blanc de XS à XL </a:t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                sont en vente à partir du lundi 17 décembre à 25.00€.</a:t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</a:t>
            </a:r>
            <a:r>
              <a:rPr b="1" lang="da" sz="1800">
                <a:solidFill>
                  <a:srgbClr val="0000FF"/>
                </a:solidFill>
              </a:rPr>
              <a:t>Les bénéfices seront reversés à l’Association</a:t>
            </a: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</a:t>
            </a:r>
            <a:endParaRPr b="1"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“En route vers le Népal, de l’aide pour les enfants en place”</a:t>
            </a:r>
            <a:endParaRPr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</a:t>
            </a:r>
            <a:r>
              <a:rPr lang="da" sz="1800">
                <a:solidFill>
                  <a:srgbClr val="0000FF"/>
                </a:solidFill>
              </a:rPr>
              <a:t>     Idée et projet d’une ancienne Stendhalienne.</a:t>
            </a:r>
            <a:endParaRPr sz="1800">
              <a:solidFill>
                <a:srgbClr val="0000FF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3643075" y="102275"/>
            <a:ext cx="1689675" cy="94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b="13442" l="7905" r="63051" t="36880"/>
          <a:stretch/>
        </p:blipFill>
        <p:spPr>
          <a:xfrm>
            <a:off x="217450" y="2454175"/>
            <a:ext cx="1759221" cy="13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1390525" y="1267700"/>
            <a:ext cx="853075" cy="5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50" y="15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4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Info</a:t>
            </a:r>
            <a:endParaRPr sz="48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980000"/>
                </a:solidFill>
              </a:rPr>
              <a:t>       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980000"/>
                </a:solidFill>
              </a:rPr>
              <a:t>                                            </a:t>
            </a:r>
            <a:r>
              <a:rPr b="1" lang="da" sz="1800">
                <a:solidFill>
                  <a:srgbClr val="980000"/>
                </a:solidFill>
              </a:rPr>
              <a:t>Avez vous des Anciens dans votre famille?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</a:t>
            </a:r>
            <a:r>
              <a:rPr lang="da" sz="1800">
                <a:solidFill>
                  <a:schemeClr val="dk1"/>
                </a:solidFill>
              </a:rPr>
              <a:t>                                                            contact: </a:t>
            </a:r>
            <a:r>
              <a:rPr lang="da" sz="1800">
                <a:solidFill>
                  <a:srgbClr val="0000FF"/>
                </a:solidFill>
              </a:rPr>
              <a:t>anciensstendhal.milan@gmail.com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</a:t>
            </a:r>
            <a:r>
              <a:rPr b="1" lang="da" sz="1800">
                <a:solidFill>
                  <a:srgbClr val="980000"/>
                </a:solidFill>
              </a:rPr>
              <a:t>Vous aussi vous serez ”Ancien” de Stendhal un jour.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         Photo d’archive.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Reconnaissez- vous </a:t>
            </a:r>
            <a:r>
              <a:rPr lang="da" sz="1800">
                <a:solidFill>
                  <a:srgbClr val="980000"/>
                </a:solidFill>
              </a:rPr>
              <a:t>ces Anciens…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L’année et la série?? Que sont-ils devenus?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</a:t>
            </a:r>
            <a:r>
              <a:rPr lang="da" sz="3000">
                <a:solidFill>
                  <a:srgbClr val="980000"/>
                </a:solidFill>
              </a:rPr>
              <a:t> </a:t>
            </a:r>
            <a:r>
              <a:rPr lang="da" sz="1800">
                <a:solidFill>
                  <a:srgbClr val="980000"/>
                </a:solidFill>
              </a:rPr>
              <a:t>                                                                                                                                     </a:t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b="23324" l="9310" r="17834" t="0"/>
          <a:stretch/>
        </p:blipFill>
        <p:spPr>
          <a:xfrm>
            <a:off x="3440142" y="0"/>
            <a:ext cx="1517733" cy="10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057" y="1086413"/>
            <a:ext cx="2425750" cy="15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5626" y="3354333"/>
            <a:ext cx="2425750" cy="15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/>
        </p:nvSpPr>
        <p:spPr>
          <a:xfrm>
            <a:off x="28800" y="3713400"/>
            <a:ext cx="9086400" cy="14301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Règlement 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Réalisez un court-métrage de </a:t>
            </a:r>
            <a:r>
              <a:rPr b="1" lang="da">
                <a:solidFill>
                  <a:schemeClr val="dk1"/>
                </a:solidFill>
              </a:rPr>
              <a:t>1min30s</a:t>
            </a:r>
            <a:r>
              <a:rPr lang="da">
                <a:solidFill>
                  <a:schemeClr val="dk1"/>
                </a:solidFill>
              </a:rPr>
              <a:t> qui vante l’intérêt du journal numérique 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Ce film doit être </a:t>
            </a:r>
            <a:r>
              <a:rPr b="1" lang="da">
                <a:solidFill>
                  <a:schemeClr val="dk1"/>
                </a:solidFill>
              </a:rPr>
              <a:t>humoristique</a:t>
            </a:r>
            <a:r>
              <a:rPr lang="da">
                <a:solidFill>
                  <a:schemeClr val="dk1"/>
                </a:solidFill>
              </a:rPr>
              <a:t> et/ou </a:t>
            </a:r>
            <a:r>
              <a:rPr b="1" lang="da">
                <a:solidFill>
                  <a:schemeClr val="dk1"/>
                </a:solidFill>
              </a:rPr>
              <a:t>parodique</a:t>
            </a:r>
            <a:r>
              <a:rPr lang="da">
                <a:solidFill>
                  <a:schemeClr val="dk1"/>
                </a:solidFill>
              </a:rPr>
              <a:t>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Ce film doit être réalisé avec un téléphone portable tenu horizontalement.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chemeClr val="dk1"/>
                </a:solidFill>
              </a:rPr>
              <a:t>Le meilleur spot sera publié sur la page d'accueil du journal numérique.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Pour toute information adressez-vous à Mme Piras au CDI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42103" l="3539" r="3549" t="19262"/>
          <a:stretch/>
        </p:blipFill>
        <p:spPr>
          <a:xfrm>
            <a:off x="28800" y="0"/>
            <a:ext cx="9086401" cy="3850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