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7559675" cx="10080625"/>
  <p:notesSz cx="7559675" cy="10691800"/>
  <p:embeddedFontLst>
    <p:embeddedFont>
      <p:font typeface="Amatic SC"/>
      <p:regular r:id="rId11"/>
      <p:bold r:id="rId12"/>
    </p:embeddedFont>
    <p:embeddedFont>
      <p:font typeface="Lobster"/>
      <p:regular r:id="rId13"/>
    </p:embeddedFont>
    <p:embeddedFont>
      <p:font typeface="Pacifico"/>
      <p:regular r:id="rId14"/>
    </p:embeddedFont>
    <p:embeddedFont>
      <p:font typeface="Allura"/>
      <p:regular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maticSC-regular.fntdata"/><Relationship Id="rId10" Type="http://schemas.openxmlformats.org/officeDocument/2006/relationships/slide" Target="slides/slide6.xml"/><Relationship Id="rId13" Type="http://schemas.openxmlformats.org/officeDocument/2006/relationships/font" Target="fonts/Lobster-regular.fntdata"/><Relationship Id="rId12" Type="http://schemas.openxmlformats.org/officeDocument/2006/relationships/font" Target="fonts/AmaticSC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llura-regular.fntdata"/><Relationship Id="rId14" Type="http://schemas.openxmlformats.org/officeDocument/2006/relationships/font" Target="fonts/Pacifico-regular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slide" Target="slides/slide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2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0c551f72b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0c551f72b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7c47b5a8e_0_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7c47b5a8e_0_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652732bba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652732bba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1d9fb14aa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1d9fb14aa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7cee5c562_1_1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7cee5c562_1_1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1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4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ise en page personnalisée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4000" y="301320"/>
            <a:ext cx="90717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9"/>
          <p:cNvSpPr txBox="1"/>
          <p:nvPr>
            <p:ph idx="3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" y="81360"/>
            <a:ext cx="6078485" cy="107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0000" y="81360"/>
            <a:ext cx="780619" cy="81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000" y="138960"/>
            <a:ext cx="1434336" cy="7968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mc:AlternateContent>
    <mc:Choice Requires="p14">
      <p:transition spd="slow" p14:dur="5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0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1192861" y="2222546"/>
            <a:ext cx="6120000" cy="3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0">
                <a:latin typeface="Allura"/>
                <a:ea typeface="Allura"/>
                <a:cs typeface="Allura"/>
                <a:sym typeface="Allura"/>
              </a:rPr>
              <a:t>     </a:t>
            </a:r>
            <a:r>
              <a:rPr b="1" i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Stendhal</a:t>
            </a:r>
            <a:endParaRPr b="1" i="1" sz="10200">
              <a:solidFill>
                <a:srgbClr val="A61C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Hebdo</a:t>
            </a:r>
            <a:r>
              <a:rPr b="1" i="0" lang="fr" sz="10200" u="none" cap="none" strike="noStrike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10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8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 </a:t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1135825" y="8937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941025" y="10573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829475" y="893750"/>
            <a:ext cx="77967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12 au 16 novembre 2018 </a:t>
            </a: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-31600" y="2001149"/>
            <a:ext cx="10080600" cy="53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lundi</a:t>
            </a: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12 novembre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>
                <a:solidFill>
                  <a:srgbClr val="FF0000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b="1" lang="fr" sz="1800">
                <a:solidFill>
                  <a:srgbClr val="FF0000"/>
                </a:solidFill>
              </a:rPr>
              <a:t>Aula Magna: </a:t>
            </a:r>
            <a:r>
              <a:rPr lang="fr" sz="1800">
                <a:solidFill>
                  <a:schemeClr val="dk1"/>
                </a:solidFill>
              </a:rPr>
              <a:t>Intervention sur les </a:t>
            </a:r>
            <a:r>
              <a:rPr b="1" lang="fr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Droits de l’Enfant </a:t>
            </a:r>
            <a:r>
              <a:rPr lang="fr" sz="1800">
                <a:solidFill>
                  <a:schemeClr val="dk1"/>
                </a:solidFill>
              </a:rPr>
              <a:t>de 8h30 à 11h30.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                  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</a:t>
            </a:r>
            <a:r>
              <a:rPr b="1" lang="fr" sz="1800">
                <a:solidFill>
                  <a:srgbClr val="FF0000"/>
                </a:solidFill>
              </a:rPr>
              <a:t>Aula Magna: </a:t>
            </a:r>
            <a:r>
              <a:rPr lang="fr" sz="1800">
                <a:solidFill>
                  <a:schemeClr val="dk1"/>
                </a:solidFill>
              </a:rPr>
              <a:t>Rencontre avec Mme Piletti autour de la</a:t>
            </a:r>
            <a:r>
              <a:rPr b="1" lang="fr" sz="1800">
                <a:solidFill>
                  <a:schemeClr val="dk1"/>
                </a:solidFill>
              </a:rPr>
              <a:t> Tragedia del vendicatore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               de </a:t>
            </a:r>
            <a:r>
              <a:rPr b="1" lang="fr" sz="1800">
                <a:solidFill>
                  <a:schemeClr val="dk1"/>
                </a:solidFill>
              </a:rPr>
              <a:t>Thomas Middleton </a:t>
            </a:r>
            <a:r>
              <a:rPr lang="fr" sz="1800">
                <a:solidFill>
                  <a:schemeClr val="dk1"/>
                </a:solidFill>
              </a:rPr>
              <a:t>de 12h00 à 13h00.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               Professeure responsable: Mme Cerati.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</a:t>
            </a:r>
            <a:r>
              <a:rPr b="1" lang="fr" sz="1800">
                <a:solidFill>
                  <a:srgbClr val="FF0000"/>
                </a:solidFill>
              </a:rPr>
              <a:t>Aula Magna: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chemeClr val="dk1"/>
                </a:solidFill>
              </a:rPr>
              <a:t>Mat 3 et 4 </a:t>
            </a:r>
            <a:r>
              <a:rPr lang="fr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Chorale</a:t>
            </a:r>
            <a:r>
              <a:rPr lang="fr" sz="1800">
                <a:solidFill>
                  <a:schemeClr val="dk1"/>
                </a:solidFill>
              </a:rPr>
              <a:t> de 13h30 à 14h30.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Sortie:</a:t>
            </a:r>
            <a:r>
              <a:rPr lang="fr" sz="1800">
                <a:solidFill>
                  <a:schemeClr val="dk1"/>
                </a:solidFill>
              </a:rPr>
              <a:t>Projection d’un film à                       Milan, classes de 3ème, de 14h00 à 17h00.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               </a:t>
            </a:r>
            <a:r>
              <a:rPr lang="fr" sz="1800">
                <a:solidFill>
                  <a:schemeClr val="dk1"/>
                </a:solidFill>
              </a:rPr>
              <a:t>Professeurs responsables: Mme/Ms Lacroix,Lefebvre,Cholvy.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</a:t>
            </a:r>
            <a:r>
              <a:rPr lang="f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endParaRPr b="1" sz="2400">
              <a:solidFill>
                <a:srgbClr val="00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</a:t>
            </a:r>
            <a:r>
              <a:rPr b="1" lang="fr" sz="240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               </a:t>
            </a:r>
            <a:r>
              <a:rPr lang="fr" sz="1800">
                <a:solidFill>
                  <a:schemeClr val="dk1"/>
                </a:solidFill>
              </a:rPr>
              <a:t>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</a:rPr>
              <a:t>   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94006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</a:t>
            </a:r>
            <a:r>
              <a:rPr lang="fr" sz="600">
                <a:solidFill>
                  <a:schemeClr val="dk1"/>
                </a:solidFill>
              </a:rPr>
              <a:t>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          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          </a:t>
            </a:r>
            <a:r>
              <a:rPr lang="fr" sz="1800">
                <a:solidFill>
                  <a:schemeClr val="dk1"/>
                </a:solidFill>
              </a:rPr>
              <a:t>       </a:t>
            </a:r>
            <a:r>
              <a:rPr lang="f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endParaRPr b="1" sz="2400">
              <a:solidFill>
                <a:srgbClr val="00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</a:t>
            </a:r>
            <a:r>
              <a:rPr b="1" lang="fr" sz="240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               </a:t>
            </a:r>
            <a:r>
              <a:rPr lang="fr" sz="1800">
                <a:solidFill>
                  <a:schemeClr val="dk1"/>
                </a:solidFill>
              </a:rPr>
              <a:t>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</a:rPr>
              <a:t>   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94006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</a:t>
            </a:r>
            <a:r>
              <a:rPr lang="fr" sz="600">
                <a:solidFill>
                  <a:schemeClr val="dk1"/>
                </a:solidFill>
              </a:rPr>
              <a:t>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    </a:t>
            </a:r>
            <a:r>
              <a:rPr lang="fr" sz="1800">
                <a:solidFill>
                  <a:schemeClr val="dk1"/>
                </a:solidFill>
              </a:rPr>
              <a:t>       </a:t>
            </a:r>
            <a:r>
              <a:rPr lang="f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endParaRPr b="1" sz="2400">
              <a:solidFill>
                <a:srgbClr val="00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</a:t>
            </a:r>
            <a:r>
              <a:rPr b="1" lang="fr" sz="240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               </a:t>
            </a:r>
            <a:r>
              <a:rPr lang="fr" sz="1800">
                <a:solidFill>
                  <a:schemeClr val="dk1"/>
                </a:solidFill>
              </a:rPr>
              <a:t>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</a:rPr>
              <a:t>   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94006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</a:t>
            </a:r>
            <a:r>
              <a:rPr lang="fr" sz="600">
                <a:solidFill>
                  <a:schemeClr val="dk1"/>
                </a:solidFill>
              </a:rPr>
              <a:t>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          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</a:t>
            </a:r>
            <a:r>
              <a:rPr lang="fr" sz="2400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</a:rPr>
              <a:t> </a:t>
            </a: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             </a:t>
            </a:r>
            <a:endParaRPr b="1" sz="2400">
              <a:solidFill>
                <a:srgbClr val="00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</a:t>
            </a:r>
            <a:r>
              <a:rPr b="1" lang="fr" sz="240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               </a:t>
            </a:r>
            <a:r>
              <a:rPr lang="fr" sz="1800">
                <a:solidFill>
                  <a:schemeClr val="dk1"/>
                </a:solidFill>
              </a:rPr>
              <a:t>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</a:rPr>
              <a:t>   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94006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</a:t>
            </a:r>
            <a:r>
              <a:rPr lang="fr" sz="600">
                <a:solidFill>
                  <a:schemeClr val="dk1"/>
                </a:solidFill>
              </a:rPr>
              <a:t>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          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</a:t>
            </a:r>
            <a:r>
              <a:rPr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/>
              <a:t>                    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</a:rPr>
              <a:t> </a:t>
            </a: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             </a:t>
            </a:r>
            <a:r>
              <a:rPr b="1" lang="fr" sz="30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9450" y="4684675"/>
            <a:ext cx="910525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437412" y="6896975"/>
            <a:ext cx="591975" cy="5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020925" y="7777263"/>
            <a:ext cx="1034146" cy="5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62813" y="5607850"/>
            <a:ext cx="2202263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42375" y="6754650"/>
            <a:ext cx="804675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39400" y="7777275"/>
            <a:ext cx="2038200" cy="11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539400" y="3770400"/>
            <a:ext cx="1331325" cy="6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10">
            <a:alphaModFix/>
          </a:blip>
          <a:srcRect b="6738" l="7043" r="6316" t="11973"/>
          <a:stretch/>
        </p:blipFill>
        <p:spPr>
          <a:xfrm>
            <a:off x="7303975" y="5621138"/>
            <a:ext cx="1444157" cy="9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11">
            <a:alphaModFix/>
          </a:blip>
          <a:srcRect b="14071" l="4737" r="3619" t="15356"/>
          <a:stretch/>
        </p:blipFill>
        <p:spPr>
          <a:xfrm>
            <a:off x="7303975" y="3735225"/>
            <a:ext cx="2379075" cy="5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12">
            <a:alphaModFix/>
          </a:blip>
          <a:srcRect b="33182" l="9495" r="10098" t="26876"/>
          <a:stretch/>
        </p:blipFill>
        <p:spPr>
          <a:xfrm>
            <a:off x="3168400" y="5055350"/>
            <a:ext cx="1331325" cy="5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1131125" y="772925"/>
            <a:ext cx="7623000" cy="9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12 au 16 novembre 2018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25" y="2525225"/>
            <a:ext cx="10080600" cy="5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mardi 13 NOVEMBRE: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r>
              <a:rPr b="1" lang="fr" sz="1800">
                <a:solidFill>
                  <a:srgbClr val="FF0000"/>
                </a:solidFill>
              </a:rPr>
              <a:t>Aula Magna: </a:t>
            </a:r>
            <a:r>
              <a:rPr b="1" lang="fr" sz="1800">
                <a:latin typeface="Georgia"/>
                <a:ea typeface="Georgia"/>
                <a:cs typeface="Georgia"/>
                <a:sym typeface="Georgia"/>
              </a:rPr>
              <a:t>Formation des Délégués</a:t>
            </a:r>
            <a:r>
              <a:rPr b="1" lang="fr" sz="1800"/>
              <a:t>, </a:t>
            </a:r>
            <a:r>
              <a:rPr lang="fr" sz="1800"/>
              <a:t>6/5èmes et CM2 de 8h00 à 18h15.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                 Responsables: Mme Charbonnier, M Saura.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                        </a:t>
            </a:r>
            <a:r>
              <a:rPr lang="fr" sz="1800">
                <a:solidFill>
                  <a:srgbClr val="FF0000"/>
                </a:solidFill>
              </a:rPr>
              <a:t> </a:t>
            </a:r>
            <a:r>
              <a:rPr b="1" lang="fr" sz="1800">
                <a:solidFill>
                  <a:srgbClr val="FF0000"/>
                </a:solidFill>
              </a:rPr>
              <a:t>Réfectoire du Personnel</a:t>
            </a:r>
            <a:r>
              <a:rPr lang="fr" sz="1800">
                <a:solidFill>
                  <a:srgbClr val="FF0000"/>
                </a:solidFill>
              </a:rPr>
              <a:t>:</a:t>
            </a:r>
            <a:r>
              <a:rPr lang="fr" sz="1800">
                <a:solidFill>
                  <a:schemeClr val="dk1"/>
                </a:solidFill>
              </a:rPr>
              <a:t> Conseil d’École à 16h30.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Sortie:</a:t>
            </a:r>
            <a:r>
              <a:rPr b="1" lang="fr" sz="1800">
                <a:solidFill>
                  <a:schemeClr val="dk1"/>
                </a:solidFill>
              </a:rPr>
              <a:t>Les 2A, gr de B(5),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chemeClr val="dk1"/>
                </a:solidFill>
              </a:rPr>
              <a:t>1ères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chemeClr val="dk1"/>
                </a:solidFill>
              </a:rPr>
              <a:t>Gr7</a:t>
            </a:r>
            <a:r>
              <a:rPr lang="fr" sz="1800">
                <a:solidFill>
                  <a:schemeClr val="dk1"/>
                </a:solidFill>
              </a:rPr>
              <a:t> au</a:t>
            </a:r>
            <a:r>
              <a:rPr b="1" lang="fr" sz="1800">
                <a:solidFill>
                  <a:schemeClr val="dk1"/>
                </a:solidFill>
              </a:rPr>
              <a:t>                                     La tragedia del vendicatore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à 19h00. Professeurs responsables: Mmes/M.Lacroix, Gruffé, Cerati, Cholvy.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              CE1B,  </a:t>
            </a:r>
            <a:r>
              <a:rPr lang="fr" sz="1800">
                <a:solidFill>
                  <a:schemeClr val="dk1"/>
                </a:solidFill>
              </a:rPr>
              <a:t>Exposition </a:t>
            </a:r>
            <a:r>
              <a:rPr b="1" lang="fr" sz="1800">
                <a:solidFill>
                  <a:schemeClr val="dk1"/>
                </a:solidFill>
              </a:rPr>
              <a:t>Paul Klee</a:t>
            </a:r>
            <a:r>
              <a:rPr lang="fr" sz="1800">
                <a:solidFill>
                  <a:schemeClr val="dk1"/>
                </a:solidFill>
              </a:rPr>
              <a:t> au Mudec.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              CM1C, </a:t>
            </a:r>
            <a:r>
              <a:rPr lang="fr" sz="1800">
                <a:solidFill>
                  <a:schemeClr val="dk1"/>
                </a:solidFill>
              </a:rPr>
              <a:t>Exposition</a:t>
            </a:r>
            <a:r>
              <a:rPr b="1" lang="fr" sz="1800">
                <a:solidFill>
                  <a:schemeClr val="dk1"/>
                </a:solidFill>
              </a:rPr>
              <a:t> Picasso </a:t>
            </a:r>
            <a:r>
              <a:rPr lang="fr" sz="1800">
                <a:solidFill>
                  <a:schemeClr val="dk1"/>
                </a:solidFill>
              </a:rPr>
              <a:t>au Palazzo Reale.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36039" l="0" r="0" t="23965"/>
          <a:stretch/>
        </p:blipFill>
        <p:spPr>
          <a:xfrm>
            <a:off x="4510925" y="4937525"/>
            <a:ext cx="2262225" cy="3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1179750" y="666125"/>
            <a:ext cx="75219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12 au 16 novembre 2018 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13" y="1435600"/>
            <a:ext cx="10080600" cy="60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jeudi 15</a:t>
            </a: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novembre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>
                <a:solidFill>
                  <a:srgbClr val="FF0000"/>
                </a:solidFill>
              </a:rPr>
              <a:t> 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32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rgbClr val="FF0000"/>
                </a:solidFill>
              </a:rPr>
              <a:t>Aula Magna:</a:t>
            </a:r>
            <a:r>
              <a:rPr lang="fr" sz="1800">
                <a:solidFill>
                  <a:schemeClr val="dk1"/>
                </a:solidFill>
              </a:rPr>
              <a:t>                          Rencontre avec deux acteurs de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                                          </a:t>
            </a:r>
            <a:r>
              <a:rPr b="1" lang="fr" sz="1800">
                <a:solidFill>
                  <a:schemeClr val="dk1"/>
                </a:solidFill>
              </a:rPr>
              <a:t>“La Tragedia del Vendicatore”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</a:t>
            </a:r>
            <a:r>
              <a:rPr lang="fr" sz="1800">
                <a:solidFill>
                  <a:schemeClr val="dk1"/>
                </a:solidFill>
              </a:rPr>
              <a:t>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</a:t>
            </a:r>
            <a:r>
              <a:rPr b="1" lang="fr" sz="1800">
                <a:solidFill>
                  <a:srgbClr val="FF0000"/>
                </a:solidFill>
              </a:rPr>
              <a:t>Aula Magna:</a:t>
            </a:r>
            <a:r>
              <a:rPr lang="fr" sz="1800">
                <a:solidFill>
                  <a:schemeClr val="dk1"/>
                </a:solidFill>
              </a:rPr>
              <a:t> Présentation du Voyage Pédagogique “Policoro”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                aux parents des 5èmes de 17h30 à 18h30. Resp.: Mme Pecis.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                       </a:t>
            </a:r>
            <a:r>
              <a:rPr b="1" lang="fr" sz="1800">
                <a:solidFill>
                  <a:srgbClr val="FF0000"/>
                </a:solidFill>
              </a:rPr>
              <a:t>Salle de Réunion:</a:t>
            </a:r>
            <a:r>
              <a:rPr lang="fr" sz="1800">
                <a:solidFill>
                  <a:schemeClr val="dk1"/>
                </a:solidFill>
              </a:rPr>
              <a:t> Contrat Cadre des Personnels locaux à 10h00.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Sortie:</a:t>
            </a:r>
            <a:r>
              <a:rPr b="1" lang="fr" sz="1800"/>
              <a:t>CE1A </a:t>
            </a:r>
            <a:r>
              <a:rPr lang="fr" sz="1800"/>
              <a:t>Exposition Paul Klee au Mudec. 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               CM1A </a:t>
            </a:r>
            <a:r>
              <a:rPr lang="fr" sz="1800"/>
              <a:t>Exposition Picasso à Palazzo Reale.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               CM2C </a:t>
            </a:r>
            <a:r>
              <a:rPr lang="fr" sz="1800"/>
              <a:t>Visite du Museo del Risorgimento.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VENDREDI 16 novembre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endParaRPr b="1" sz="700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rgbClr val="FF0000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rgbClr val="FF0000"/>
                </a:solidFill>
              </a:rPr>
              <a:t>Aula Magna: </a:t>
            </a:r>
            <a:r>
              <a:rPr b="1" lang="fr" sz="1800"/>
              <a:t>Devoir surveillé </a:t>
            </a:r>
            <a:r>
              <a:rPr b="1" lang="fr" sz="1800">
                <a:solidFill>
                  <a:schemeClr val="dk1"/>
                </a:solidFill>
              </a:rPr>
              <a:t>Tles</a:t>
            </a:r>
            <a:r>
              <a:rPr b="1" lang="fr" sz="1800"/>
              <a:t> : </a:t>
            </a:r>
            <a:r>
              <a:rPr b="1" lang="fr" sz="1800">
                <a:solidFill>
                  <a:schemeClr val="dk1"/>
                </a:solidFill>
              </a:rPr>
              <a:t>TES</a:t>
            </a:r>
            <a:r>
              <a:rPr lang="fr" sz="1800">
                <a:solidFill>
                  <a:schemeClr val="dk1"/>
                </a:solidFill>
              </a:rPr>
              <a:t>, S.E.S; </a:t>
            </a:r>
            <a:r>
              <a:rPr b="1" lang="fr" sz="1800">
                <a:solidFill>
                  <a:schemeClr val="dk1"/>
                </a:solidFill>
              </a:rPr>
              <a:t>TL</a:t>
            </a:r>
            <a:r>
              <a:rPr lang="fr" sz="1800">
                <a:solidFill>
                  <a:schemeClr val="dk1"/>
                </a:solidFill>
              </a:rPr>
              <a:t>, Littérature; </a:t>
            </a:r>
            <a:r>
              <a:rPr b="1" lang="fr" sz="1800">
                <a:solidFill>
                  <a:schemeClr val="dk1"/>
                </a:solidFill>
              </a:rPr>
              <a:t>TS</a:t>
            </a:r>
            <a:r>
              <a:rPr lang="fr" sz="1800">
                <a:solidFill>
                  <a:schemeClr val="dk1"/>
                </a:solidFill>
              </a:rPr>
              <a:t>, S.P.C.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875" y="2243375"/>
            <a:ext cx="1551875" cy="8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546700" y="614750"/>
            <a:ext cx="75594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12 au 16 NOVEMBRE 2018 </a:t>
            </a:r>
            <a:r>
              <a:rPr lang="fr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                </a:t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25" y="1558550"/>
            <a:ext cx="10080600" cy="60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</a:t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</a:t>
            </a: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Le FSE  lance les Inscriptions pour l’année 2018/2019</a:t>
            </a:r>
            <a:endParaRPr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</a:t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</a:t>
            </a: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Les droits sont de 5.00€</a:t>
            </a:r>
            <a:endParaRPr b="1" sz="2400">
              <a:solidFill>
                <a:srgbClr val="B45F0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b="1"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                    </a:t>
            </a:r>
            <a:r>
              <a:rPr b="1" lang="fr" sz="24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fr" sz="2400">
                <a:solidFill>
                  <a:srgbClr val="94006B"/>
                </a:solidFill>
                <a:latin typeface="Lobster"/>
                <a:ea typeface="Lobster"/>
                <a:cs typeface="Lobster"/>
                <a:sym typeface="Lobster"/>
              </a:rPr>
              <a:t>  Assemblée générale le Mardi 13 novembre 2018 au Foyer</a:t>
            </a:r>
            <a:endParaRPr b="1" sz="2400">
              <a:solidFill>
                <a:srgbClr val="94006B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94006B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  entre 12h00/14h00</a:t>
            </a:r>
            <a:endParaRPr b="1" sz="2400">
              <a:solidFill>
                <a:srgbClr val="94006B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8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fr" sz="2400" u="sng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Ordre du jour</a:t>
            </a:r>
            <a:r>
              <a:rPr b="1"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:   </a:t>
            </a:r>
            <a:r>
              <a:rPr lang="fr" sz="1800">
                <a:latin typeface="Georgia"/>
                <a:ea typeface="Georgia"/>
                <a:cs typeface="Georgia"/>
                <a:sym typeface="Georgia"/>
              </a:rPr>
              <a:t>Bilan de la rentrée</a:t>
            </a:r>
            <a:r>
              <a:rPr b="1" lang="fr" sz="24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b="1" sz="2400">
              <a:solidFill>
                <a:srgbClr val="98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</a:t>
            </a:r>
            <a:r>
              <a:rPr b="1" lang="fr" sz="1800"/>
              <a:t>Présentation des projets de l’Année 2018/19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</a:t>
            </a:r>
            <a:r>
              <a:rPr lang="fr" sz="1800">
                <a:latin typeface="Georgia"/>
                <a:ea typeface="Georgia"/>
                <a:cs typeface="Georgia"/>
                <a:sym typeface="Georgia"/>
              </a:rPr>
              <a:t>Tour de table - Échanges entre les membres - Points divers.</a:t>
            </a:r>
            <a:r>
              <a:rPr b="1" lang="fr" sz="2400">
                <a:latin typeface="Lobster"/>
                <a:ea typeface="Lobster"/>
                <a:cs typeface="Lobster"/>
                <a:sym typeface="Lobster"/>
              </a:rPr>
              <a:t> </a:t>
            </a:r>
            <a:endParaRPr b="1"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</a:t>
            </a:r>
            <a:endParaRPr b="1"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Votre présence est importante. Soyez nombreux !!     </a:t>
            </a:r>
            <a:r>
              <a:rPr b="1" lang="fr" sz="2400">
                <a:latin typeface="Lobster"/>
                <a:ea typeface="Lobster"/>
                <a:cs typeface="Lobster"/>
                <a:sym typeface="Lobster"/>
              </a:rPr>
              <a:t>     </a:t>
            </a:r>
            <a:r>
              <a:rPr b="1"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            </a:t>
            </a:r>
            <a:endParaRPr b="1"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30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</a:t>
            </a:r>
            <a:r>
              <a:rPr b="1" lang="fr" sz="2400">
                <a:latin typeface="Lobster"/>
                <a:ea typeface="Lobster"/>
                <a:cs typeface="Lobster"/>
                <a:sym typeface="Lobster"/>
              </a:rPr>
              <a:t>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12069" l="9231" r="5523" t="16343"/>
          <a:stretch/>
        </p:blipFill>
        <p:spPr>
          <a:xfrm>
            <a:off x="25" y="1916725"/>
            <a:ext cx="1263075" cy="94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4">
            <a:alphaModFix/>
          </a:blip>
          <a:srcRect b="18955" l="0" r="0" t="21078"/>
          <a:stretch/>
        </p:blipFill>
        <p:spPr>
          <a:xfrm>
            <a:off x="2816950" y="2461226"/>
            <a:ext cx="4021850" cy="9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894425" y="3319150"/>
            <a:ext cx="924150" cy="7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988677" y="4064000"/>
            <a:ext cx="924150" cy="7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12069" l="9231" r="5523" t="16343"/>
          <a:stretch/>
        </p:blipFill>
        <p:spPr>
          <a:xfrm>
            <a:off x="-3988675" y="4990875"/>
            <a:ext cx="775924" cy="5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1216063" y="1046525"/>
            <a:ext cx="7648500" cy="10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12 au 16 novembre 2018</a:t>
            </a:r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0" y="2336100"/>
            <a:ext cx="10080600" cy="52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0">
                <a:solidFill>
                  <a:srgbClr val="666666"/>
                </a:solidFill>
                <a:latin typeface="Amatic SC"/>
                <a:ea typeface="Amatic SC"/>
                <a:cs typeface="Amatic SC"/>
                <a:sym typeface="Amatic SC"/>
              </a:rPr>
              <a:t>EN VILLE</a:t>
            </a:r>
            <a:endParaRPr b="1" sz="6000">
              <a:solidFill>
                <a:srgbClr val="66666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cinéma :</a:t>
            </a:r>
            <a:r>
              <a:rPr b="1" lang="fr" sz="30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lang="fr" sz="2200">
                <a:latin typeface="Merriweather"/>
                <a:ea typeface="Merriweather"/>
                <a:cs typeface="Merriweather"/>
                <a:sym typeface="Merriweather"/>
              </a:rPr>
              <a:t>Menocchio </a:t>
            </a:r>
            <a:r>
              <a:rPr lang="fr" sz="2200">
                <a:latin typeface="Merriweather"/>
                <a:ea typeface="Merriweather"/>
                <a:cs typeface="Merriweather"/>
                <a:sym typeface="Merriweather"/>
              </a:rPr>
              <a:t>de Fasulo Alberto dans les salles de </a:t>
            </a:r>
            <a:r>
              <a:rPr lang="fr" sz="2200">
                <a:latin typeface="Merriweather"/>
                <a:ea typeface="Merriweather"/>
                <a:cs typeface="Merriweather"/>
                <a:sym typeface="Merriweather"/>
              </a:rPr>
              <a:t>cinéma</a:t>
            </a:r>
            <a:r>
              <a:rPr lang="fr" sz="22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latin typeface="Merriweather"/>
                <a:ea typeface="Merriweather"/>
                <a:cs typeface="Merriweather"/>
                <a:sym typeface="Merriweather"/>
              </a:rPr>
              <a:t>                  à partir du 8 novembre.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PHOTO :</a:t>
            </a:r>
            <a:r>
              <a:rPr b="1" lang="fr" sz="30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fr" sz="2200"/>
              <a:t>“</a:t>
            </a:r>
            <a:r>
              <a:rPr b="1" lang="fr" sz="2200">
                <a:latin typeface="Merriweather"/>
                <a:ea typeface="Merriweather"/>
                <a:cs typeface="Merriweather"/>
                <a:sym typeface="Merriweather"/>
              </a:rPr>
              <a:t>Dai campi di battaglia</a:t>
            </a:r>
            <a:r>
              <a:rPr lang="fr" sz="2200"/>
              <a:t>” photographies de Riccardo Baur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              prises au front pendant la Première Guerre.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              Società </a:t>
            </a:r>
            <a:r>
              <a:rPr lang="fr" sz="2200"/>
              <a:t>Umanitaria</a:t>
            </a:r>
            <a:r>
              <a:rPr lang="fr" sz="2200"/>
              <a:t> jusqu’au 22 novembre. 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