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57" r:id="rId4"/>
    <p:sldId id="258" r:id="rId5"/>
    <p:sldId id="263" r:id="rId6"/>
    <p:sldId id="270" r:id="rId7"/>
    <p:sldId id="264" r:id="rId8"/>
    <p:sldId id="265" r:id="rId9"/>
    <p:sldId id="272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0" autoAdjust="0"/>
    <p:restoredTop sz="94660"/>
  </p:normalViewPr>
  <p:slideViewPr>
    <p:cSldViewPr>
      <p:cViewPr>
        <p:scale>
          <a:sx n="75" d="100"/>
          <a:sy n="75" d="100"/>
        </p:scale>
        <p:origin x="-124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1/31/2014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hyperlink" Target="http://electronics.howstuffworks.com/gadgets/high-tech-gadgets/rfid3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maro.ch/rfid.htm" TargetMode="External"/><Relationship Id="rId5" Type="http://schemas.openxmlformats.org/officeDocument/2006/relationships/hyperlink" Target="http://www.textrace.ch/en/rfid-brand-label/index.php?gclid=CK64woGhi7sCFUcV3god6GgAyw" TargetMode="External"/><Relationship Id="rId4" Type="http://schemas.openxmlformats.org/officeDocument/2006/relationships/hyperlink" Target="http://www.airfield-rfid.com/en/rfid-services/rfid-consulting" TargetMode="External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602" y="2590800"/>
            <a:ext cx="7924800" cy="1204306"/>
          </a:xfrm>
        </p:spPr>
        <p:txBody>
          <a:bodyPr/>
          <a:lstStyle/>
          <a:p>
            <a:pPr algn="ctr"/>
            <a:r>
              <a:rPr lang="en-US" sz="6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Synthese</a:t>
            </a:r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de </a:t>
            </a:r>
            <a:r>
              <a:rPr lang="en-US" sz="6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groupe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511131" cy="329259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Marianne </a:t>
            </a:r>
            <a:r>
              <a:rPr lang="en-US" sz="2000" dirty="0" err="1" smtClean="0"/>
              <a:t>boreave</a:t>
            </a:r>
            <a:r>
              <a:rPr lang="en-US" sz="2000" dirty="0" smtClean="0"/>
              <a:t>, </a:t>
            </a:r>
            <a:r>
              <a:rPr lang="en-US" sz="2000" dirty="0" err="1" smtClean="0"/>
              <a:t>ludovico</a:t>
            </a:r>
            <a:r>
              <a:rPr lang="en-US" sz="2000" dirty="0" smtClean="0"/>
              <a:t> </a:t>
            </a:r>
            <a:r>
              <a:rPr lang="en-US" sz="2000" dirty="0" err="1" smtClean="0"/>
              <a:t>gatti</a:t>
            </a:r>
            <a:r>
              <a:rPr lang="en-US" sz="2000" dirty="0" smtClean="0"/>
              <a:t> et </a:t>
            </a:r>
            <a:r>
              <a:rPr lang="en-US" sz="2000" dirty="0" err="1" smtClean="0"/>
              <a:t>alexis</a:t>
            </a:r>
            <a:r>
              <a:rPr lang="en-US" sz="2000" dirty="0" smtClean="0"/>
              <a:t> </a:t>
            </a:r>
            <a:r>
              <a:rPr lang="en-US" sz="2000" dirty="0" err="1" smtClean="0"/>
              <a:t>debuc</a:t>
            </a:r>
            <a:endParaRPr lang="en-US" sz="2000" dirty="0"/>
          </a:p>
        </p:txBody>
      </p:sp>
      <p:pic>
        <p:nvPicPr>
          <p:cNvPr id="2050" name="Picture 2" descr="http://www.alsacegeronto.com/images/grou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0548"/>
            <a:ext cx="2388988" cy="21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ynthèse addi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1873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edia.ldlc.com/ld3/300/2010/LD00008294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14" y="0"/>
            <a:ext cx="24384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520940" cy="548640"/>
          </a:xfrm>
        </p:spPr>
        <p:txBody>
          <a:bodyPr/>
          <a:lstStyle/>
          <a:p>
            <a:r>
              <a:rPr lang="en-US" sz="3200" dirty="0" err="1" smtClean="0"/>
              <a:t>Quelques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informations</a:t>
            </a:r>
            <a:r>
              <a:rPr lang="en-US" sz="3200" dirty="0" smtClean="0"/>
              <a:t> </a:t>
            </a:r>
            <a:r>
              <a:rPr lang="en-US" sz="3200" dirty="0" err="1" smtClean="0"/>
              <a:t>utiles</a:t>
            </a:r>
            <a:r>
              <a:rPr lang="en-US" sz="3200" dirty="0" smtClean="0"/>
              <a:t> pour les </a:t>
            </a:r>
            <a:r>
              <a:rPr lang="en-US" sz="3200" dirty="0" err="1" smtClean="0"/>
              <a:t>autres</a:t>
            </a:r>
            <a:r>
              <a:rPr lang="en-US" sz="3200" dirty="0" smtClean="0"/>
              <a:t> </a:t>
            </a:r>
            <a:r>
              <a:rPr lang="en-US" sz="3200" dirty="0" err="1" smtClean="0"/>
              <a:t>groupes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520940" cy="3579849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sz="2400" b="0" dirty="0" smtClean="0">
                <a:latin typeface="+mj-lt"/>
              </a:rPr>
              <a:t>Pour les autres groupes, nous leurs conseillons de </a:t>
            </a:r>
          </a:p>
          <a:p>
            <a:pPr>
              <a:buFont typeface="Arial" pitchFamily="34" charset="0"/>
              <a:buChar char="•"/>
            </a:pPr>
            <a:r>
              <a:rPr lang="fr-FR" sz="2400" b="0" dirty="0" smtClean="0">
                <a:latin typeface="+mj-lt"/>
              </a:rPr>
              <a:t>Bien tenir en compte toutes les applications des tags RFID pour mieux convaincre leurs interlocuteurs</a:t>
            </a:r>
          </a:p>
          <a:p>
            <a:pPr>
              <a:buFont typeface="Arial" pitchFamily="34" charset="0"/>
              <a:buChar char="•"/>
            </a:pPr>
            <a:r>
              <a:rPr lang="fr-FR" sz="2400" b="0" dirty="0" smtClean="0">
                <a:latin typeface="+mj-lt"/>
              </a:rPr>
              <a:t> Savoir un maximum de choses sur les tags RFID pour ne pas se “lancer dans l’eau sans savoir nager”, “savoir ou on vas mettre les pieds”</a:t>
            </a:r>
          </a:p>
        </p:txBody>
      </p:sp>
      <p:pic>
        <p:nvPicPr>
          <p:cNvPr id="3074" name="Picture 2" descr="http://lavoieclaire.fr/old/images/9333115-icone-bleu-glace-inform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s.123rf.com/400wm/400/400/devke/devke1007/devke100700005/7370497-atteindre-l-39-objecti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19672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media.ldlc.com/ld3/300/2010/LD000082940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14" y="0"/>
            <a:ext cx="24384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du </a:t>
            </a:r>
            <a:r>
              <a:rPr lang="en-US" dirty="0" err="1" smtClean="0"/>
              <a:t>projet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Nous </a:t>
            </a:r>
            <a:r>
              <a:rPr lang="en-US" sz="2400" dirty="0" err="1" smtClean="0"/>
              <a:t>esperons</a:t>
            </a:r>
            <a:r>
              <a:rPr lang="en-US" sz="2400" dirty="0" smtClean="0"/>
              <a:t> </a:t>
            </a:r>
            <a:r>
              <a:rPr lang="en-US" sz="2400" dirty="0" err="1" smtClean="0"/>
              <a:t>atteindre</a:t>
            </a:r>
            <a:r>
              <a:rPr lang="en-US" sz="2400" dirty="0" smtClean="0"/>
              <a:t> </a:t>
            </a:r>
            <a:r>
              <a:rPr lang="en-US" sz="2400" dirty="0" err="1" smtClean="0"/>
              <a:t>l’objectif</a:t>
            </a:r>
            <a:r>
              <a:rPr lang="en-US" sz="2400" dirty="0" smtClean="0"/>
              <a:t> de </a:t>
            </a:r>
            <a:r>
              <a:rPr lang="en-US" sz="2400" dirty="0" err="1" smtClean="0">
                <a:solidFill>
                  <a:srgbClr val="FF0000"/>
                </a:solidFill>
              </a:rPr>
              <a:t>reussir</a:t>
            </a:r>
            <a:r>
              <a:rPr lang="en-US" sz="2400" dirty="0" smtClean="0">
                <a:solidFill>
                  <a:srgbClr val="FF0000"/>
                </a:solidFill>
              </a:rPr>
              <a:t> la </a:t>
            </a:r>
            <a:r>
              <a:rPr lang="en-US" sz="2400" dirty="0" err="1" smtClean="0">
                <a:solidFill>
                  <a:srgbClr val="FF0000"/>
                </a:solidFill>
              </a:rPr>
              <a:t>maquette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que</a:t>
            </a:r>
            <a:r>
              <a:rPr lang="en-US" sz="2400" dirty="0" smtClean="0">
                <a:solidFill>
                  <a:srgbClr val="FF0000"/>
                </a:solidFill>
              </a:rPr>
              <a:t> nous </a:t>
            </a:r>
            <a:r>
              <a:rPr lang="en-US" sz="2400" dirty="0" err="1" smtClean="0">
                <a:solidFill>
                  <a:srgbClr val="FF0000"/>
                </a:solidFill>
              </a:rPr>
              <a:t>avons</a:t>
            </a:r>
            <a:r>
              <a:rPr lang="en-US" sz="2400" dirty="0" smtClean="0">
                <a:solidFill>
                  <a:srgbClr val="FF0000"/>
                </a:solidFill>
              </a:rPr>
              <a:t> a faire grace a </a:t>
            </a:r>
            <a:r>
              <a:rPr lang="en-US" sz="2400" dirty="0" err="1" smtClean="0">
                <a:solidFill>
                  <a:srgbClr val="FF0000"/>
                </a:solidFill>
              </a:rPr>
              <a:t>toutes</a:t>
            </a:r>
            <a:r>
              <a:rPr lang="en-US" sz="2400" dirty="0" smtClean="0">
                <a:solidFill>
                  <a:srgbClr val="FF0000"/>
                </a:solidFill>
              </a:rPr>
              <a:t> les </a:t>
            </a:r>
            <a:r>
              <a:rPr lang="en-US" sz="2400" dirty="0" err="1" smtClean="0">
                <a:solidFill>
                  <a:srgbClr val="FF0000"/>
                </a:solidFill>
              </a:rPr>
              <a:t>informations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obtenues</a:t>
            </a:r>
            <a:r>
              <a:rPr lang="en-US" sz="2400" dirty="0" smtClean="0"/>
              <a:t> et </a:t>
            </a:r>
            <a:r>
              <a:rPr lang="en-US" sz="2400" dirty="0" err="1" smtClean="0"/>
              <a:t>d’apprendre</a:t>
            </a:r>
            <a:r>
              <a:rPr lang="en-US" sz="2400" dirty="0" smtClean="0"/>
              <a:t> aux </a:t>
            </a:r>
            <a:r>
              <a:rPr lang="en-US" sz="2400" dirty="0" err="1" smtClean="0"/>
              <a:t>autres</a:t>
            </a:r>
            <a:r>
              <a:rPr lang="en-US" sz="2400" dirty="0" smtClean="0"/>
              <a:t> </a:t>
            </a:r>
            <a:r>
              <a:rPr lang="en-US" sz="2400" dirty="0" err="1" smtClean="0"/>
              <a:t>eleves</a:t>
            </a:r>
            <a:r>
              <a:rPr lang="en-US" sz="2400" dirty="0" smtClean="0"/>
              <a:t> de la </a:t>
            </a:r>
            <a:r>
              <a:rPr lang="en-US" sz="2400" dirty="0" err="1" smtClean="0"/>
              <a:t>classe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le </a:t>
            </a:r>
            <a:r>
              <a:rPr lang="en-US" sz="2400" dirty="0" err="1" smtClean="0">
                <a:solidFill>
                  <a:srgbClr val="FF0000"/>
                </a:solidFill>
              </a:rPr>
              <a:t>fontionnement</a:t>
            </a:r>
            <a:r>
              <a:rPr lang="en-US" sz="2400" dirty="0" smtClean="0">
                <a:solidFill>
                  <a:srgbClr val="FF0000"/>
                </a:solidFill>
              </a:rPr>
              <a:t> des tags RFID par </a:t>
            </a:r>
            <a:r>
              <a:rPr lang="en-US" sz="2400" dirty="0" err="1" smtClean="0">
                <a:solidFill>
                  <a:srgbClr val="FF0000"/>
                </a:solidFill>
              </a:rPr>
              <a:t>une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maquette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bonnement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construite</a:t>
            </a:r>
            <a:r>
              <a:rPr lang="en-US" sz="2400" dirty="0" smtClean="0"/>
              <a:t>. </a:t>
            </a:r>
            <a:r>
              <a:rPr lang="en-US" sz="2400" dirty="0" err="1" smtClean="0"/>
              <a:t>Cela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toujours</a:t>
            </a:r>
            <a:r>
              <a:rPr lang="en-US" sz="2400" dirty="0" smtClean="0"/>
              <a:t> </a:t>
            </a:r>
            <a:r>
              <a:rPr lang="en-US" sz="2400" dirty="0" err="1" smtClean="0"/>
              <a:t>intriguent</a:t>
            </a:r>
            <a:r>
              <a:rPr lang="en-US" sz="2400" dirty="0" smtClean="0"/>
              <a:t> de savoir tout </a:t>
            </a:r>
            <a:r>
              <a:rPr lang="en-US" sz="2400" dirty="0" err="1" smtClean="0"/>
              <a:t>ce</a:t>
            </a:r>
            <a:r>
              <a:rPr lang="en-US" sz="2400" dirty="0" smtClean="0"/>
              <a:t> qui </a:t>
            </a:r>
            <a:r>
              <a:rPr lang="en-US" sz="2400" dirty="0" err="1" smtClean="0"/>
              <a:t>bouge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un </a:t>
            </a:r>
            <a:r>
              <a:rPr lang="en-US" sz="2400" dirty="0" err="1" smtClean="0">
                <a:solidFill>
                  <a:srgbClr val="FF0000"/>
                </a:solidFill>
              </a:rPr>
              <a:t>si</a:t>
            </a:r>
            <a:r>
              <a:rPr lang="en-US" sz="2400" dirty="0" smtClean="0">
                <a:solidFill>
                  <a:srgbClr val="FF0000"/>
                </a:solidFill>
              </a:rPr>
              <a:t> petit </a:t>
            </a:r>
            <a:r>
              <a:rPr lang="en-US" sz="2400" dirty="0" err="1" smtClean="0">
                <a:solidFill>
                  <a:srgbClr val="FF0000"/>
                </a:solidFill>
              </a:rPr>
              <a:t>espace</a:t>
            </a:r>
            <a:r>
              <a:rPr lang="en-US" sz="2400" dirty="0" smtClean="0">
                <a:solidFill>
                  <a:srgbClr val="FF0000"/>
                </a:solidFill>
              </a:rPr>
              <a:t>!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content.answcdn.com/main/content/img/oxford/Oxford_Mind/0198162246.perspective.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54073"/>
            <a:ext cx="2617134" cy="2476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.astutesolutions.com/Portals/2021/images/key-success-resized-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196726"/>
            <a:ext cx="254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atic.cybercartes.com/ccimg/images_cc/cc_el_1300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t="28952" r="75886" b="22953"/>
          <a:stretch/>
        </p:blipFill>
        <p:spPr bwMode="auto">
          <a:xfrm>
            <a:off x="-32657" y="-77561"/>
            <a:ext cx="9176656" cy="13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0" t="15746" r="5396" b="14836"/>
          <a:stretch/>
        </p:blipFill>
        <p:spPr bwMode="auto">
          <a:xfrm>
            <a:off x="-14514" y="907142"/>
            <a:ext cx="9158513" cy="595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://static.cybercartes.com/ccimg/images_cc/cc_el_1300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t="28952" r="75886" b="22953"/>
          <a:stretch/>
        </p:blipFill>
        <p:spPr bwMode="auto">
          <a:xfrm>
            <a:off x="-23586" y="5483678"/>
            <a:ext cx="9176656" cy="13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cybercartes.com/ccimg/images_cc/cc_el_130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4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7520940" cy="1981200"/>
          </a:xfrm>
        </p:spPr>
        <p:txBody>
          <a:bodyPr anchor="b"/>
          <a:lstStyle/>
          <a:p>
            <a:pPr algn="ctr"/>
            <a:r>
              <a:rPr lang="en-US" sz="4000" dirty="0" err="1"/>
              <a:t>Ou</a:t>
            </a:r>
            <a:r>
              <a:rPr lang="en-US" sz="4000" dirty="0"/>
              <a:t> </a:t>
            </a:r>
            <a:r>
              <a:rPr lang="en-US" sz="4000" dirty="0" err="1"/>
              <a:t>est</a:t>
            </a:r>
            <a:r>
              <a:rPr lang="en-US" sz="4000" dirty="0"/>
              <a:t> le </a:t>
            </a:r>
            <a:r>
              <a:rPr lang="en-US" sz="4000" dirty="0" err="1"/>
              <a:t>groupe</a:t>
            </a:r>
            <a:r>
              <a:rPr lang="en-US" sz="4000" dirty="0"/>
              <a:t> par rapport aux </a:t>
            </a:r>
            <a:r>
              <a:rPr lang="en-US" sz="4000" dirty="0" err="1"/>
              <a:t>objectifs</a:t>
            </a:r>
            <a:r>
              <a:rPr lang="en-US" sz="4000" dirty="0"/>
              <a:t> </a:t>
            </a:r>
            <a:r>
              <a:rPr lang="en-US" sz="4000" dirty="0" err="1"/>
              <a:t>initiaux</a:t>
            </a:r>
            <a:r>
              <a:rPr lang="en-US" sz="4000" dirty="0"/>
              <a:t>?</a:t>
            </a:r>
          </a:p>
        </p:txBody>
      </p:sp>
      <p:pic>
        <p:nvPicPr>
          <p:cNvPr id="5" name="Picture 4" descr="http://www.etre-riche.fr/wp-content/uploads/2012/10/atteindre-object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048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reussite-etudes.fr/wp-content/uploads/2013/09/Objectifs-SM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762" y="128587"/>
            <a:ext cx="3280038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astutesolutions.com/Portals/2021/images/key-success-resized-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5864">
            <a:off x="3048000" y="4408360"/>
            <a:ext cx="2746924" cy="230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0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edia.ldlc.com/ld3/300/2010/LD00008294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14" y="0"/>
            <a:ext cx="24384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520940" cy="548640"/>
          </a:xfrm>
        </p:spPr>
        <p:txBody>
          <a:bodyPr/>
          <a:lstStyle/>
          <a:p>
            <a:r>
              <a:rPr lang="en-US" sz="3200" dirty="0" err="1" smtClean="0"/>
              <a:t>Ou</a:t>
            </a:r>
            <a:r>
              <a:rPr lang="en-US" sz="3200" dirty="0" smtClean="0"/>
              <a:t> </a:t>
            </a:r>
            <a:r>
              <a:rPr lang="en-US" sz="3200" dirty="0" err="1" smtClean="0"/>
              <a:t>est</a:t>
            </a:r>
            <a:r>
              <a:rPr lang="en-US" sz="3200" dirty="0" smtClean="0"/>
              <a:t> le </a:t>
            </a:r>
            <a:r>
              <a:rPr lang="en-US" sz="3200" dirty="0" err="1" smtClean="0"/>
              <a:t>groupe</a:t>
            </a:r>
            <a:r>
              <a:rPr lang="en-US" sz="3200" dirty="0" smtClean="0"/>
              <a:t> par rapport aux </a:t>
            </a:r>
            <a:r>
              <a:rPr lang="en-US" sz="3200" dirty="0" err="1" smtClean="0"/>
              <a:t>objectifs</a:t>
            </a:r>
            <a:r>
              <a:rPr lang="en-US" sz="3200" dirty="0" smtClean="0"/>
              <a:t> </a:t>
            </a:r>
            <a:r>
              <a:rPr lang="en-US" sz="3200" dirty="0" err="1" smtClean="0"/>
              <a:t>initiaux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520940" cy="3886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Par rapport aux </a:t>
            </a:r>
            <a:r>
              <a:rPr lang="en-US" sz="1800" dirty="0" err="1" smtClean="0"/>
              <a:t>objectifs</a:t>
            </a:r>
            <a:r>
              <a:rPr lang="en-US" sz="1800" dirty="0" smtClean="0"/>
              <a:t> </a:t>
            </a:r>
            <a:r>
              <a:rPr lang="en-US" sz="1800" dirty="0" err="1" smtClean="0"/>
              <a:t>initiaux</a:t>
            </a:r>
            <a:r>
              <a:rPr lang="en-US" sz="1800" dirty="0" smtClean="0"/>
              <a:t>, le </a:t>
            </a:r>
            <a:r>
              <a:rPr lang="en-US" sz="1800" dirty="0" err="1" smtClean="0"/>
              <a:t>groupe</a:t>
            </a:r>
            <a:r>
              <a:rPr lang="en-US" sz="1800" dirty="0" smtClean="0"/>
              <a:t> a </a:t>
            </a:r>
            <a:r>
              <a:rPr lang="en-US" sz="1800" dirty="0" err="1" smtClean="0"/>
              <a:t>avance</a:t>
            </a:r>
            <a:r>
              <a:rPr lang="en-US" sz="1800" dirty="0" smtClean="0"/>
              <a:t> grace aux </a:t>
            </a:r>
            <a:r>
              <a:rPr lang="en-US" sz="1800" dirty="0" err="1" smtClean="0"/>
              <a:t>recherches</a:t>
            </a:r>
            <a:r>
              <a:rPr lang="en-US" sz="1800" dirty="0" smtClean="0"/>
              <a:t> et aux </a:t>
            </a:r>
            <a:r>
              <a:rPr lang="en-US" sz="1800" dirty="0" err="1" smtClean="0"/>
              <a:t>informations</a:t>
            </a:r>
            <a:r>
              <a:rPr lang="en-US" sz="1800" dirty="0" smtClean="0"/>
              <a:t> </a:t>
            </a:r>
            <a:r>
              <a:rPr lang="en-US" sz="1800" dirty="0" err="1" smtClean="0"/>
              <a:t>recoltees</a:t>
            </a:r>
            <a:r>
              <a:rPr lang="en-US" sz="1800" dirty="0" smtClean="0"/>
              <a:t> des sites :</a:t>
            </a:r>
          </a:p>
          <a:p>
            <a:r>
              <a:rPr lang="fr-FR" sz="1400" u="sng" dirty="0">
                <a:hlinkClick r:id="rId4"/>
              </a:rPr>
              <a:t>Enterprise Applications Services: RFID consulting, </a:t>
            </a:r>
            <a:r>
              <a:rPr lang="fr-FR" sz="1400" u="sng" dirty="0" err="1">
                <a:hlinkClick r:id="rId4"/>
              </a:rPr>
              <a:t>technical</a:t>
            </a:r>
            <a:r>
              <a:rPr lang="fr-FR" sz="1400" u="sng" dirty="0">
                <a:hlinkClick r:id="rId4"/>
              </a:rPr>
              <a:t> expertise, software architecture and </a:t>
            </a:r>
            <a:r>
              <a:rPr lang="fr-FR" sz="1400" u="sng" dirty="0" err="1">
                <a:hlinkClick r:id="rId4"/>
              </a:rPr>
              <a:t>integration</a:t>
            </a:r>
            <a:endParaRPr lang="en-US" sz="1400" dirty="0"/>
          </a:p>
          <a:p>
            <a:r>
              <a:rPr lang="fr-FR" sz="1400" u="sng" dirty="0">
                <a:hlinkClick r:id="rId5"/>
              </a:rPr>
              <a:t>RFID Brand Label</a:t>
            </a:r>
            <a:endParaRPr lang="en-US" sz="1400" dirty="0"/>
          </a:p>
          <a:p>
            <a:r>
              <a:rPr lang="fr-FR" sz="1400" u="sng" dirty="0">
                <a:hlinkClick r:id="rId6"/>
              </a:rPr>
              <a:t>RFID Radio </a:t>
            </a:r>
            <a:r>
              <a:rPr lang="fr-FR" sz="1400" u="sng" dirty="0" err="1">
                <a:hlinkClick r:id="rId6"/>
              </a:rPr>
              <a:t>Frequency</a:t>
            </a:r>
            <a:r>
              <a:rPr lang="fr-FR" sz="1400" u="sng" dirty="0">
                <a:hlinkClick r:id="rId6"/>
              </a:rPr>
              <a:t> Identification</a:t>
            </a:r>
            <a:endParaRPr lang="en-US" sz="1400" dirty="0"/>
          </a:p>
          <a:p>
            <a:r>
              <a:rPr lang="fr-FR" sz="1400" u="sng" dirty="0" err="1">
                <a:hlinkClick r:id="rId7"/>
              </a:rPr>
              <a:t>HowStuffWorks</a:t>
            </a:r>
            <a:r>
              <a:rPr lang="fr-FR" sz="1400" u="sng" dirty="0">
                <a:hlinkClick r:id="rId7"/>
              </a:rPr>
              <a:t> "Active, Semi-passive and Passive RFID </a:t>
            </a:r>
            <a:r>
              <a:rPr lang="fr-FR" sz="1400" u="sng" dirty="0" smtClean="0">
                <a:hlinkClick r:id="rId7"/>
              </a:rPr>
              <a:t>Tags« </a:t>
            </a:r>
            <a:endParaRPr lang="fr-FR" sz="1400" u="sng" dirty="0" smtClean="0"/>
          </a:p>
          <a:p>
            <a:r>
              <a:rPr lang="en-US" sz="1800" dirty="0" smtClean="0"/>
              <a:t> Nous </a:t>
            </a:r>
            <a:r>
              <a:rPr lang="en-US" sz="1800" dirty="0" err="1" smtClean="0"/>
              <a:t>trouvons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nous </a:t>
            </a:r>
            <a:r>
              <a:rPr lang="en-US" sz="1800" dirty="0" err="1" smtClean="0"/>
              <a:t>avons</a:t>
            </a:r>
            <a:r>
              <a:rPr lang="en-US" sz="1800" dirty="0" smtClean="0"/>
              <a:t> </a:t>
            </a:r>
            <a:r>
              <a:rPr lang="en-US" sz="1800" dirty="0" err="1" smtClean="0"/>
              <a:t>avance</a:t>
            </a:r>
            <a:r>
              <a:rPr lang="en-US" sz="1800" dirty="0" smtClean="0"/>
              <a:t> par rapport a </a:t>
            </a:r>
            <a:r>
              <a:rPr lang="en-US" sz="1800" dirty="0" err="1" smtClean="0"/>
              <a:t>nos</a:t>
            </a:r>
            <a:r>
              <a:rPr lang="en-US" sz="1800" dirty="0" smtClean="0"/>
              <a:t> </a:t>
            </a:r>
            <a:r>
              <a:rPr lang="en-US" sz="1800" dirty="0" err="1" smtClean="0"/>
              <a:t>objectifs</a:t>
            </a:r>
            <a:r>
              <a:rPr lang="en-US" sz="1800" dirty="0" smtClean="0"/>
              <a:t> </a:t>
            </a:r>
            <a:r>
              <a:rPr lang="en-US" sz="1800" dirty="0" err="1" smtClean="0"/>
              <a:t>initiaux</a:t>
            </a:r>
            <a:r>
              <a:rPr lang="en-US" sz="1800" dirty="0" smtClean="0"/>
              <a:t> car nous </a:t>
            </a:r>
            <a:r>
              <a:rPr lang="en-US" sz="1800" dirty="0" err="1" smtClean="0"/>
              <a:t>avons</a:t>
            </a:r>
            <a:r>
              <a:rPr lang="en-US" sz="1800" dirty="0" smtClean="0"/>
              <a:t> </a:t>
            </a:r>
            <a:r>
              <a:rPr lang="en-US" sz="1800" dirty="0" err="1" smtClean="0"/>
              <a:t>reussis</a:t>
            </a:r>
            <a:r>
              <a:rPr lang="en-US" sz="1800" dirty="0" smtClean="0"/>
              <a:t> a </a:t>
            </a:r>
            <a:r>
              <a:rPr lang="en-US" sz="1800" dirty="0" err="1" smtClean="0"/>
              <a:t>repondre</a:t>
            </a:r>
            <a:r>
              <a:rPr lang="en-US" sz="1800" dirty="0" smtClean="0"/>
              <a:t> a </a:t>
            </a:r>
            <a:r>
              <a:rPr lang="en-US" sz="1800" dirty="0" err="1" smtClean="0"/>
              <a:t>toutes</a:t>
            </a:r>
            <a:r>
              <a:rPr lang="en-US" sz="1800" dirty="0" smtClean="0"/>
              <a:t> les questions </a:t>
            </a:r>
            <a:r>
              <a:rPr lang="en-US" sz="1800" dirty="0" err="1" smtClean="0"/>
              <a:t>sur</a:t>
            </a:r>
            <a:r>
              <a:rPr lang="en-US" sz="1800" dirty="0" smtClean="0"/>
              <a:t> </a:t>
            </a:r>
            <a:r>
              <a:rPr lang="en-US" sz="1800" dirty="0" err="1" smtClean="0"/>
              <a:t>moodle</a:t>
            </a:r>
            <a:r>
              <a:rPr lang="en-US" sz="1800" dirty="0" smtClean="0"/>
              <a:t>  par rapport aux variations et aux explications techniques, et </a:t>
            </a:r>
            <a:r>
              <a:rPr lang="en-US" sz="1800" dirty="0" err="1" smtClean="0"/>
              <a:t>trouve</a:t>
            </a:r>
            <a:r>
              <a:rPr lang="en-US" sz="1800" dirty="0" smtClean="0"/>
              <a:t> </a:t>
            </a:r>
            <a:r>
              <a:rPr lang="en-US" sz="1800" dirty="0" err="1" smtClean="0"/>
              <a:t>certaines</a:t>
            </a:r>
            <a:r>
              <a:rPr lang="en-US" sz="1800" dirty="0" smtClean="0"/>
              <a:t> pieces de la </a:t>
            </a:r>
            <a:r>
              <a:rPr lang="en-US" sz="1800" dirty="0" err="1" smtClean="0"/>
              <a:t>maquette</a:t>
            </a:r>
            <a:r>
              <a:rPr lang="en-US" sz="1800" dirty="0" smtClean="0"/>
              <a:t> du tags RFID a </a:t>
            </a:r>
            <a:r>
              <a:rPr lang="en-US" sz="1800" dirty="0" err="1" smtClean="0"/>
              <a:t>construire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028" name="Picture 4" descr="http://www.etre-riche.fr/wp-content/uploads/2012/10/atteindre-objecti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81600"/>
            <a:ext cx="3048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ouisebourget.com/upload/image/librairie/equi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228599"/>
            <a:ext cx="270933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7520940" cy="1981200"/>
          </a:xfrm>
        </p:spPr>
        <p:txBody>
          <a:bodyPr anchor="b"/>
          <a:lstStyle/>
          <a:p>
            <a:pPr algn="ctr"/>
            <a:r>
              <a:rPr lang="en-US" sz="4000" dirty="0" err="1" smtClean="0"/>
              <a:t>Quels</a:t>
            </a:r>
            <a:r>
              <a:rPr lang="en-US" sz="4000" dirty="0" smtClean="0"/>
              <a:t> </a:t>
            </a:r>
            <a:r>
              <a:rPr lang="en-US" sz="4000" dirty="0" err="1" smtClean="0"/>
              <a:t>sont</a:t>
            </a:r>
            <a:r>
              <a:rPr lang="en-US" sz="4000" dirty="0" smtClean="0"/>
              <a:t> les </a:t>
            </a:r>
            <a:r>
              <a:rPr lang="en-US" sz="4000" dirty="0" err="1" smtClean="0"/>
              <a:t>apports</a:t>
            </a:r>
            <a:r>
              <a:rPr lang="en-US" sz="4000" dirty="0" smtClean="0"/>
              <a:t> de </a:t>
            </a:r>
            <a:r>
              <a:rPr lang="en-US" sz="4000" dirty="0" err="1" smtClean="0"/>
              <a:t>chacun</a:t>
            </a:r>
            <a:r>
              <a:rPr lang="en-US" sz="4000" dirty="0" smtClean="0"/>
              <a:t> </a:t>
            </a:r>
            <a:r>
              <a:rPr lang="en-US" sz="4000" dirty="0" err="1" smtClean="0"/>
              <a:t>dans</a:t>
            </a:r>
            <a:r>
              <a:rPr lang="en-US" sz="4000" dirty="0" smtClean="0"/>
              <a:t> le </a:t>
            </a:r>
            <a:r>
              <a:rPr lang="en-US" sz="4000" dirty="0" err="1" smtClean="0"/>
              <a:t>resultat</a:t>
            </a:r>
            <a:r>
              <a:rPr lang="en-US" sz="4000" dirty="0" smtClean="0"/>
              <a:t> global?</a:t>
            </a:r>
            <a:endParaRPr lang="en-US" sz="4000" dirty="0"/>
          </a:p>
        </p:txBody>
      </p:sp>
      <p:pic>
        <p:nvPicPr>
          <p:cNvPr id="6" name="Picture 2" descr="http://www.louisebourget.com/upload/image/librairie/equi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597"/>
            <a:ext cx="270933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edia.ldlc.com/ld3/300/2010/LD00008294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14" y="0"/>
            <a:ext cx="24384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30540" cy="548640"/>
          </a:xfrm>
        </p:spPr>
        <p:txBody>
          <a:bodyPr/>
          <a:lstStyle/>
          <a:p>
            <a:r>
              <a:rPr lang="fr-FR" sz="2660" dirty="0" err="1"/>
              <a:t>Ludovico</a:t>
            </a:r>
            <a:r>
              <a:rPr lang="fr-FR" sz="2660" dirty="0"/>
              <a:t> Gatti </a:t>
            </a:r>
            <a:r>
              <a:rPr lang="fr-FR" sz="2660" dirty="0" smtClean="0"/>
              <a:t>a </a:t>
            </a:r>
            <a:r>
              <a:rPr lang="fr-FR" sz="2660" dirty="0"/>
              <a:t>travaillé individuellement sur </a:t>
            </a:r>
            <a:r>
              <a:rPr lang="fr-FR" sz="2660" dirty="0" smtClean="0"/>
              <a:t>les variations techniques et technologiques</a:t>
            </a:r>
            <a:r>
              <a:rPr lang="fr-FR" sz="2660" dirty="0"/>
              <a:t/>
            </a:r>
            <a:br>
              <a:rPr lang="fr-FR" sz="2660" dirty="0"/>
            </a:br>
            <a:endParaRPr lang="en-US" sz="266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52094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 err="1" smtClean="0"/>
              <a:t>J’ai</a:t>
            </a:r>
            <a:r>
              <a:rPr lang="en-US" sz="2100" dirty="0" smtClean="0"/>
              <a:t> </a:t>
            </a:r>
            <a:r>
              <a:rPr lang="en-US" sz="2100" dirty="0" err="1" smtClean="0"/>
              <a:t>trouve</a:t>
            </a:r>
            <a:r>
              <a:rPr lang="en-US" sz="2100" dirty="0"/>
              <a:t> </a:t>
            </a:r>
            <a:r>
              <a:rPr lang="en-US" sz="2100" dirty="0" err="1" smtClean="0"/>
              <a:t>que</a:t>
            </a:r>
            <a:r>
              <a:rPr lang="en-US" sz="2100" dirty="0"/>
              <a:t>:</a:t>
            </a:r>
          </a:p>
          <a:p>
            <a:r>
              <a:rPr lang="fr-FR" sz="2100" dirty="0">
                <a:solidFill>
                  <a:srgbClr val="FF0000"/>
                </a:solidFill>
              </a:rPr>
              <a:t>TYPES DE </a:t>
            </a:r>
            <a:r>
              <a:rPr lang="fr-FR" sz="2100" dirty="0" smtClean="0">
                <a:solidFill>
                  <a:srgbClr val="FF0000"/>
                </a:solidFill>
              </a:rPr>
              <a:t>LECTEURS</a:t>
            </a:r>
            <a:r>
              <a:rPr lang="fr-FR" sz="2100" dirty="0" smtClean="0"/>
              <a:t> : </a:t>
            </a:r>
            <a:r>
              <a:rPr lang="fr-FR" sz="2100" dirty="0"/>
              <a:t>il existe </a:t>
            </a:r>
            <a:r>
              <a:rPr lang="fr-FR" sz="2100" dirty="0">
                <a:solidFill>
                  <a:srgbClr val="FF0000"/>
                </a:solidFill>
              </a:rPr>
              <a:t>deux </a:t>
            </a:r>
            <a:r>
              <a:rPr lang="fr-FR" sz="2100" dirty="0">
                <a:solidFill>
                  <a:schemeClr val="accent3">
                    <a:lumMod val="75000"/>
                  </a:schemeClr>
                </a:solidFill>
              </a:rPr>
              <a:t>types</a:t>
            </a:r>
            <a:r>
              <a:rPr lang="fr-FR" sz="2100" dirty="0">
                <a:solidFill>
                  <a:srgbClr val="FF0000"/>
                </a:solidFill>
              </a:rPr>
              <a:t> </a:t>
            </a:r>
            <a:r>
              <a:rPr lang="fr-FR" sz="2100" dirty="0"/>
              <a:t>de lecteurs de tags RFID :</a:t>
            </a:r>
            <a:endParaRPr lang="en-US" sz="2100" dirty="0"/>
          </a:p>
          <a:p>
            <a:r>
              <a:rPr lang="fr-FR" sz="2100" dirty="0"/>
              <a:t>Le lecteur</a:t>
            </a:r>
            <a:r>
              <a:rPr lang="fr-FR" sz="2100" dirty="0">
                <a:solidFill>
                  <a:srgbClr val="FF0000"/>
                </a:solidFill>
              </a:rPr>
              <a:t> passif </a:t>
            </a:r>
            <a:r>
              <a:rPr lang="fr-FR" sz="2100" dirty="0"/>
              <a:t>et celui </a:t>
            </a:r>
            <a:r>
              <a:rPr lang="fr-FR" sz="2100" dirty="0">
                <a:solidFill>
                  <a:schemeClr val="accent3">
                    <a:lumMod val="75000"/>
                  </a:schemeClr>
                </a:solidFill>
              </a:rPr>
              <a:t>actif</a:t>
            </a:r>
            <a:r>
              <a:rPr lang="fr-FR" sz="2100" dirty="0"/>
              <a:t> : </a:t>
            </a:r>
            <a:endParaRPr lang="fr-FR" sz="2100" dirty="0" smtClean="0"/>
          </a:p>
          <a:p>
            <a:r>
              <a:rPr lang="fr-FR" sz="2100" dirty="0" smtClean="0"/>
              <a:t>Le </a:t>
            </a:r>
            <a:r>
              <a:rPr lang="fr-FR" sz="2100" dirty="0">
                <a:solidFill>
                  <a:srgbClr val="FF0000"/>
                </a:solidFill>
              </a:rPr>
              <a:t>passif</a:t>
            </a:r>
            <a:r>
              <a:rPr lang="fr-FR" sz="2100" dirty="0"/>
              <a:t> est celui avec lequel </a:t>
            </a:r>
            <a:r>
              <a:rPr lang="fr-FR" sz="2100" dirty="0">
                <a:solidFill>
                  <a:srgbClr val="FF0000"/>
                </a:solidFill>
              </a:rPr>
              <a:t>le tag RFID doit faire contact </a:t>
            </a:r>
            <a:r>
              <a:rPr lang="fr-FR" sz="2100" dirty="0"/>
              <a:t>(par exemple les cartes ATM du </a:t>
            </a:r>
            <a:r>
              <a:rPr lang="fr-FR" sz="2100" dirty="0">
                <a:solidFill>
                  <a:srgbClr val="FF0000"/>
                </a:solidFill>
              </a:rPr>
              <a:t>métro</a:t>
            </a:r>
            <a:r>
              <a:rPr lang="fr-FR" sz="2100" dirty="0"/>
              <a:t>). </a:t>
            </a:r>
            <a:endParaRPr lang="fr-FR" sz="2100" dirty="0" smtClean="0"/>
          </a:p>
          <a:p>
            <a:r>
              <a:rPr lang="fr-FR" sz="2100" dirty="0" smtClean="0"/>
              <a:t>Le </a:t>
            </a:r>
            <a:r>
              <a:rPr lang="fr-FR" sz="2100" dirty="0"/>
              <a:t>lecteur de tags RFID </a:t>
            </a:r>
            <a:r>
              <a:rPr lang="fr-FR" sz="2100" dirty="0">
                <a:solidFill>
                  <a:schemeClr val="accent3">
                    <a:lumMod val="75000"/>
                  </a:schemeClr>
                </a:solidFill>
              </a:rPr>
              <a:t>actif</a:t>
            </a:r>
            <a:r>
              <a:rPr lang="fr-FR" sz="2100" dirty="0"/>
              <a:t> peut </a:t>
            </a:r>
            <a:r>
              <a:rPr lang="fr-FR" sz="2100" dirty="0">
                <a:solidFill>
                  <a:schemeClr val="accent3">
                    <a:lumMod val="75000"/>
                  </a:schemeClr>
                </a:solidFill>
              </a:rPr>
              <a:t>communiquer avec le tag RFID a distance </a:t>
            </a:r>
            <a:r>
              <a:rPr lang="fr-FR" sz="2100" dirty="0"/>
              <a:t>(trouvé plus ou moins dans tout les </a:t>
            </a:r>
            <a:r>
              <a:rPr lang="fr-FR" sz="2100" dirty="0">
                <a:solidFill>
                  <a:schemeClr val="accent3">
                    <a:lumMod val="75000"/>
                  </a:schemeClr>
                </a:solidFill>
              </a:rPr>
              <a:t>magasins</a:t>
            </a:r>
            <a:r>
              <a:rPr lang="fr-FR" sz="2100" dirty="0"/>
              <a:t>). La communication entre eux est réalisée grâce à la </a:t>
            </a:r>
            <a:r>
              <a:rPr lang="fr-FR" sz="2100" dirty="0">
                <a:solidFill>
                  <a:schemeClr val="accent3">
                    <a:lumMod val="75000"/>
                  </a:schemeClr>
                </a:solidFill>
              </a:rPr>
              <a:t>radiofréquence</a:t>
            </a:r>
            <a:r>
              <a:rPr lang="fr-FR" sz="2100" dirty="0"/>
              <a:t>.  </a:t>
            </a:r>
            <a:endParaRPr lang="fr-FR" sz="2100" dirty="0" smtClean="0"/>
          </a:p>
          <a:p>
            <a:r>
              <a:rPr lang="fr-FR" sz="2100" dirty="0" smtClean="0"/>
              <a:t>Le </a:t>
            </a:r>
            <a:r>
              <a:rPr lang="fr-FR" sz="2100" dirty="0"/>
              <a:t>lecteur </a:t>
            </a:r>
            <a:r>
              <a:rPr lang="fr-FR" sz="2100" dirty="0">
                <a:solidFill>
                  <a:srgbClr val="FF0000"/>
                </a:solidFill>
              </a:rPr>
              <a:t>passif</a:t>
            </a:r>
            <a:r>
              <a:rPr lang="fr-FR" sz="2100" dirty="0"/>
              <a:t>  transmet la </a:t>
            </a:r>
            <a:r>
              <a:rPr lang="fr-FR" sz="2100" dirty="0">
                <a:solidFill>
                  <a:srgbClr val="FF0000"/>
                </a:solidFill>
              </a:rPr>
              <a:t>communication en écritures</a:t>
            </a:r>
            <a:r>
              <a:rPr lang="fr-FR" sz="2100" dirty="0"/>
              <a:t> : le lecteur </a:t>
            </a:r>
            <a:r>
              <a:rPr lang="fr-FR" sz="2100" dirty="0">
                <a:solidFill>
                  <a:srgbClr val="FF0000"/>
                </a:solidFill>
              </a:rPr>
              <a:t>« interroge » le tag RFID </a:t>
            </a:r>
            <a:r>
              <a:rPr lang="fr-FR" sz="2100" dirty="0"/>
              <a:t>et si le tags RFID </a:t>
            </a:r>
            <a:r>
              <a:rPr lang="fr-FR" sz="2100" dirty="0">
                <a:solidFill>
                  <a:srgbClr val="FF0000"/>
                </a:solidFill>
              </a:rPr>
              <a:t>répond correctement </a:t>
            </a:r>
            <a:r>
              <a:rPr lang="fr-FR" sz="2100" dirty="0"/>
              <a:t>alors </a:t>
            </a:r>
            <a:r>
              <a:rPr lang="fr-FR" sz="2100" dirty="0">
                <a:solidFill>
                  <a:srgbClr val="FF0000"/>
                </a:solidFill>
              </a:rPr>
              <a:t>le lecteur le valide</a:t>
            </a:r>
            <a:r>
              <a:rPr lang="fr-FR" sz="2100" dirty="0"/>
              <a:t>. </a:t>
            </a:r>
            <a:endParaRPr lang="fr-FR" sz="2100" dirty="0" smtClean="0"/>
          </a:p>
          <a:p>
            <a:r>
              <a:rPr lang="fr-FR" sz="2100" dirty="0" smtClean="0"/>
              <a:t>Par </a:t>
            </a:r>
            <a:r>
              <a:rPr lang="fr-FR" sz="2100" dirty="0"/>
              <a:t>contre, le lecteur </a:t>
            </a:r>
            <a:r>
              <a:rPr lang="fr-FR" sz="2100" dirty="0">
                <a:solidFill>
                  <a:schemeClr val="accent3">
                    <a:lumMod val="75000"/>
                  </a:schemeClr>
                </a:solidFill>
              </a:rPr>
              <a:t>actif</a:t>
            </a:r>
            <a:r>
              <a:rPr lang="fr-FR" sz="2100" dirty="0"/>
              <a:t>  </a:t>
            </a:r>
            <a:r>
              <a:rPr lang="fr-FR" sz="2100" dirty="0">
                <a:solidFill>
                  <a:schemeClr val="accent3">
                    <a:lumMod val="75000"/>
                  </a:schemeClr>
                </a:solidFill>
              </a:rPr>
              <a:t>valide le tag RFID avec une seule lecture.</a:t>
            </a:r>
            <a:endParaRPr lang="en-US" sz="21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2100" dirty="0"/>
              <a:t> </a:t>
            </a:r>
            <a:endParaRPr lang="en-US" sz="2100" dirty="0"/>
          </a:p>
          <a:p>
            <a:endParaRPr lang="en-US" dirty="0"/>
          </a:p>
        </p:txBody>
      </p:sp>
      <p:pic>
        <p:nvPicPr>
          <p:cNvPr id="4" name="Picture 3" descr="http://rfid.sociologica.eu/upload/risque_sanitair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98506"/>
            <a:ext cx="3806190" cy="1770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35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edia.ldlc.com/ld3/300/2010/LD00008294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14" y="0"/>
            <a:ext cx="24384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30540" cy="548640"/>
          </a:xfrm>
        </p:spPr>
        <p:txBody>
          <a:bodyPr/>
          <a:lstStyle/>
          <a:p>
            <a:r>
              <a:rPr lang="fr-FR" sz="2600" dirty="0" smtClean="0"/>
              <a:t>Marianne </a:t>
            </a:r>
            <a:r>
              <a:rPr lang="fr-FR" sz="2600" dirty="0" err="1" smtClean="0"/>
              <a:t>boreave</a:t>
            </a:r>
            <a:r>
              <a:rPr lang="fr-FR" sz="2600" dirty="0" smtClean="0"/>
              <a:t> a </a:t>
            </a:r>
            <a:r>
              <a:rPr lang="fr-FR" sz="2600" dirty="0"/>
              <a:t>travaillé individuellement sur </a:t>
            </a:r>
            <a:r>
              <a:rPr lang="fr-FR" sz="2600" dirty="0" smtClean="0"/>
              <a:t>les explications physiques</a:t>
            </a:r>
            <a:r>
              <a:rPr lang="fr-FR" sz="2600" dirty="0"/>
              <a:t/>
            </a:r>
            <a:br>
              <a:rPr lang="fr-FR" sz="2600" dirty="0"/>
            </a:b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520940" cy="3352800"/>
          </a:xfrm>
        </p:spPr>
        <p:txBody>
          <a:bodyPr>
            <a:normAutofit/>
          </a:bodyPr>
          <a:lstStyle/>
          <a:p>
            <a:pPr lvl="0"/>
            <a:r>
              <a:rPr lang="fr-FR" sz="2000" u="sng" dirty="0" smtClean="0">
                <a:solidFill>
                  <a:srgbClr val="FF0000"/>
                </a:solidFill>
              </a:rPr>
              <a:t>Quelle </a:t>
            </a:r>
            <a:r>
              <a:rPr lang="fr-FR" sz="2000" u="sng" dirty="0">
                <a:solidFill>
                  <a:srgbClr val="FF0000"/>
                </a:solidFill>
              </a:rPr>
              <a:t>que soit leur forme, le principe de fonctionnement reste identique: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fr-FR" sz="2000" dirty="0"/>
              <a:t>Une </a:t>
            </a:r>
            <a:r>
              <a:rPr lang="fr-FR" sz="2000" dirty="0">
                <a:solidFill>
                  <a:srgbClr val="FF0000"/>
                </a:solidFill>
              </a:rPr>
              <a:t>antenne génère un champ magnétique </a:t>
            </a:r>
            <a:r>
              <a:rPr lang="fr-FR" sz="2000" dirty="0"/>
              <a:t>de plus ou moins forte puissance afin </a:t>
            </a:r>
            <a:r>
              <a:rPr lang="fr-FR" sz="2000" dirty="0">
                <a:solidFill>
                  <a:srgbClr val="FF0000"/>
                </a:solidFill>
              </a:rPr>
              <a:t>d'activer le tag et d'en lire son contenu</a:t>
            </a:r>
            <a:r>
              <a:rPr lang="fr-FR" sz="2000" dirty="0"/>
              <a:t>. Les processeurs sont quant à </a:t>
            </a:r>
            <a:r>
              <a:rPr lang="fr-FR" sz="2000" dirty="0" smtClean="0"/>
              <a:t>eux</a:t>
            </a:r>
            <a:r>
              <a:rPr lang="en-US" sz="2000" dirty="0"/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spécifiques </a:t>
            </a:r>
            <a:r>
              <a:rPr lang="fr-FR" sz="2000" dirty="0">
                <a:solidFill>
                  <a:srgbClr val="FF0000"/>
                </a:solidFill>
              </a:rPr>
              <a:t>à chaque </a:t>
            </a:r>
            <a:r>
              <a:rPr lang="fr-FR" sz="2000" dirty="0" smtClean="0">
                <a:solidFill>
                  <a:srgbClr val="FF0000"/>
                </a:solidFill>
              </a:rPr>
              <a:t>fabriquant</a:t>
            </a:r>
            <a:r>
              <a:rPr lang="fr-FR" sz="2000" dirty="0" smtClean="0"/>
              <a:t> </a:t>
            </a:r>
            <a:r>
              <a:rPr lang="fr-FR" sz="2000" dirty="0"/>
              <a:t>car les </a:t>
            </a:r>
            <a:r>
              <a:rPr lang="fr-FR" sz="2000" dirty="0">
                <a:solidFill>
                  <a:srgbClr val="FF0000"/>
                </a:solidFill>
              </a:rPr>
              <a:t>algorithmes</a:t>
            </a:r>
            <a:r>
              <a:rPr lang="fr-FR" sz="2000" dirty="0"/>
              <a:t> de lecture et </a:t>
            </a:r>
            <a:r>
              <a:rPr lang="fr-FR" sz="2000" dirty="0">
                <a:solidFill>
                  <a:srgbClr val="FF0000"/>
                </a:solidFill>
              </a:rPr>
              <a:t>d'anticollision</a:t>
            </a:r>
            <a:r>
              <a:rPr lang="fr-FR" sz="2000" dirty="0"/>
              <a:t> sont souvent </a:t>
            </a:r>
            <a:r>
              <a:rPr lang="fr-FR" sz="2000" dirty="0">
                <a:solidFill>
                  <a:srgbClr val="FF0000"/>
                </a:solidFill>
              </a:rPr>
              <a:t>propriétaires</a:t>
            </a:r>
            <a:r>
              <a:rPr lang="fr-FR" sz="2000" dirty="0"/>
              <a:t>.</a:t>
            </a:r>
            <a:endParaRPr lang="en-US" sz="2000" dirty="0"/>
          </a:p>
          <a:p>
            <a:r>
              <a:rPr lang="fr-FR" sz="1800" dirty="0"/>
              <a:t>	</a:t>
            </a:r>
            <a:endParaRPr lang="en-US" sz="1800" dirty="0"/>
          </a:p>
        </p:txBody>
      </p:sp>
      <p:pic>
        <p:nvPicPr>
          <p:cNvPr id="4" name="Picture 3" descr="Le système RFI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7200"/>
            <a:ext cx="4419600" cy="2754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3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edia.ldlc.com/ld3/300/2010/LD00008294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14" y="0"/>
            <a:ext cx="24384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30540" cy="548640"/>
          </a:xfrm>
        </p:spPr>
        <p:txBody>
          <a:bodyPr/>
          <a:lstStyle/>
          <a:p>
            <a:r>
              <a:rPr lang="fr-FR" sz="2600" dirty="0" smtClean="0"/>
              <a:t>Marianne </a:t>
            </a:r>
            <a:r>
              <a:rPr lang="fr-FR" sz="2600" dirty="0" err="1" smtClean="0"/>
              <a:t>boreave</a:t>
            </a:r>
            <a:r>
              <a:rPr lang="fr-FR" sz="2600" dirty="0" smtClean="0"/>
              <a:t> a </a:t>
            </a:r>
            <a:r>
              <a:rPr lang="fr-FR" sz="2600" dirty="0"/>
              <a:t>travaillé individuellement sur </a:t>
            </a:r>
            <a:r>
              <a:rPr lang="fr-FR" sz="2600" dirty="0" smtClean="0"/>
              <a:t>les explications </a:t>
            </a:r>
            <a:r>
              <a:rPr lang="fr-FR" sz="2600" dirty="0" err="1" smtClean="0"/>
              <a:t>phisiques</a:t>
            </a:r>
            <a:r>
              <a:rPr lang="fr-FR" sz="2600" dirty="0"/>
              <a:t/>
            </a:r>
            <a:br>
              <a:rPr lang="fr-FR" sz="2600" dirty="0"/>
            </a:b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520940" cy="3657600"/>
          </a:xfrm>
        </p:spPr>
        <p:txBody>
          <a:bodyPr>
            <a:noAutofit/>
          </a:bodyPr>
          <a:lstStyle/>
          <a:p>
            <a:r>
              <a:rPr lang="en-US" sz="1750" dirty="0" err="1" smtClean="0"/>
              <a:t>J’ai</a:t>
            </a:r>
            <a:r>
              <a:rPr lang="en-US" sz="1750" dirty="0" smtClean="0"/>
              <a:t> </a:t>
            </a:r>
            <a:r>
              <a:rPr lang="en-US" sz="1750" dirty="0" err="1" smtClean="0"/>
              <a:t>trouve</a:t>
            </a:r>
            <a:r>
              <a:rPr lang="en-US" sz="1750" dirty="0" smtClean="0"/>
              <a:t> </a:t>
            </a:r>
            <a:r>
              <a:rPr lang="en-US" sz="1750" dirty="0" err="1" smtClean="0"/>
              <a:t>que</a:t>
            </a:r>
            <a:r>
              <a:rPr lang="en-US" sz="1750" dirty="0" smtClean="0"/>
              <a:t>:</a:t>
            </a:r>
          </a:p>
          <a:p>
            <a:r>
              <a:rPr lang="fr-FR" sz="1750" u="sng" dirty="0" smtClean="0">
                <a:solidFill>
                  <a:srgbClr val="FF0000"/>
                </a:solidFill>
              </a:rPr>
              <a:t>L'induction </a:t>
            </a:r>
            <a:r>
              <a:rPr lang="fr-FR" sz="1750" u="sng" dirty="0">
                <a:solidFill>
                  <a:srgbClr val="FF0000"/>
                </a:solidFill>
              </a:rPr>
              <a:t>électromagnétique </a:t>
            </a:r>
            <a:endParaRPr lang="en-US" sz="1750" dirty="0">
              <a:solidFill>
                <a:srgbClr val="FF0000"/>
              </a:solidFill>
            </a:endParaRPr>
          </a:p>
          <a:p>
            <a:pPr lvl="0"/>
            <a:r>
              <a:rPr lang="fr-FR" sz="1750" dirty="0"/>
              <a:t>L'induction électromagnétique : Est un phénomène physique produisant une différence de </a:t>
            </a:r>
            <a:r>
              <a:rPr lang="fr-FR" sz="1750" dirty="0">
                <a:solidFill>
                  <a:srgbClr val="FF0000"/>
                </a:solidFill>
              </a:rPr>
              <a:t>potentiel électrique</a:t>
            </a:r>
            <a:r>
              <a:rPr lang="fr-FR" sz="1750" dirty="0"/>
              <a:t> dans un </a:t>
            </a:r>
            <a:r>
              <a:rPr lang="fr-FR" sz="1750" dirty="0">
                <a:solidFill>
                  <a:srgbClr val="FF0000"/>
                </a:solidFill>
              </a:rPr>
              <a:t>conducteur électrique</a:t>
            </a:r>
            <a:r>
              <a:rPr lang="fr-FR" sz="1750" dirty="0"/>
              <a:t> </a:t>
            </a:r>
            <a:r>
              <a:rPr lang="fr-FR" sz="1750" dirty="0">
                <a:solidFill>
                  <a:srgbClr val="FF0000"/>
                </a:solidFill>
              </a:rPr>
              <a:t>soumis</a:t>
            </a:r>
            <a:r>
              <a:rPr lang="fr-FR" sz="1750" dirty="0"/>
              <a:t> à un </a:t>
            </a:r>
            <a:r>
              <a:rPr lang="fr-FR" sz="1750" dirty="0">
                <a:solidFill>
                  <a:srgbClr val="FF0000"/>
                </a:solidFill>
              </a:rPr>
              <a:t>champ magnétique variable</a:t>
            </a:r>
            <a:r>
              <a:rPr lang="fr-FR" sz="1750" dirty="0"/>
              <a:t>. Cette différence de potentiel peut engendrer un </a:t>
            </a:r>
            <a:r>
              <a:rPr lang="fr-FR" sz="1750" dirty="0">
                <a:solidFill>
                  <a:srgbClr val="FF0000"/>
                </a:solidFill>
              </a:rPr>
              <a:t>courant électrique dans le conducteur</a:t>
            </a:r>
            <a:r>
              <a:rPr lang="fr-FR" sz="1750" dirty="0" smtClean="0">
                <a:solidFill>
                  <a:srgbClr val="FF0000"/>
                </a:solidFill>
              </a:rPr>
              <a:t>.</a:t>
            </a:r>
            <a:endParaRPr lang="en-US" sz="1750" dirty="0">
              <a:solidFill>
                <a:srgbClr val="FF0000"/>
              </a:solidFill>
            </a:endParaRPr>
          </a:p>
          <a:p>
            <a:pPr lvl="0"/>
            <a:r>
              <a:rPr lang="fr-FR" sz="1750" dirty="0"/>
              <a:t> Il peut être utilise dans les </a:t>
            </a:r>
            <a:r>
              <a:rPr lang="fr-FR" sz="1750" dirty="0">
                <a:solidFill>
                  <a:srgbClr val="FF0000"/>
                </a:solidFill>
              </a:rPr>
              <a:t>détecteurs de métaux</a:t>
            </a:r>
            <a:r>
              <a:rPr lang="fr-FR" sz="1750" dirty="0"/>
              <a:t>, </a:t>
            </a:r>
            <a:r>
              <a:rPr lang="fr-FR" sz="1750" dirty="0">
                <a:solidFill>
                  <a:srgbClr val="FF0000"/>
                </a:solidFill>
              </a:rPr>
              <a:t>la détection des véhicules, </a:t>
            </a:r>
            <a:endParaRPr lang="en-US" sz="1750" dirty="0">
              <a:solidFill>
                <a:srgbClr val="FF0000"/>
              </a:solidFill>
            </a:endParaRPr>
          </a:p>
          <a:p>
            <a:pPr lvl="0"/>
            <a:r>
              <a:rPr lang="fr-FR" sz="1750" dirty="0"/>
              <a:t> Lorsqu'on appliquait un </a:t>
            </a:r>
            <a:r>
              <a:rPr lang="fr-FR" sz="1750" dirty="0">
                <a:solidFill>
                  <a:srgbClr val="FF0000"/>
                </a:solidFill>
              </a:rPr>
              <a:t>courant électrique </a:t>
            </a:r>
            <a:r>
              <a:rPr lang="fr-FR" sz="1750" dirty="0"/>
              <a:t>à une bobine de cuivre, alors un champ magnétique était induit. Par réciproque, </a:t>
            </a:r>
            <a:r>
              <a:rPr lang="fr-FR" sz="1750" dirty="0">
                <a:solidFill>
                  <a:srgbClr val="FF0000"/>
                </a:solidFill>
              </a:rPr>
              <a:t>lorsqu'une bobine de cuivre est parcourue par un champ magnétique, alors un courant électrique est induit à ses bornes</a:t>
            </a:r>
            <a:r>
              <a:rPr lang="fr-FR" sz="1750" dirty="0"/>
              <a:t>. C'est ce que l'on appelle </a:t>
            </a:r>
            <a:r>
              <a:rPr lang="fr-FR" sz="1750" dirty="0">
                <a:solidFill>
                  <a:srgbClr val="FF0000"/>
                </a:solidFill>
              </a:rPr>
              <a:t>l'induction électromagnétique</a:t>
            </a:r>
            <a:r>
              <a:rPr lang="fr-FR" sz="1750" dirty="0"/>
              <a:t>. Tout le </a:t>
            </a:r>
            <a:r>
              <a:rPr lang="fr-FR" sz="1750" dirty="0">
                <a:solidFill>
                  <a:srgbClr val="FF0000"/>
                </a:solidFill>
              </a:rPr>
              <a:t>mécanisme de communication en RFID </a:t>
            </a:r>
            <a:r>
              <a:rPr lang="fr-FR" sz="1750" dirty="0"/>
              <a:t>repose sur ce principe.</a:t>
            </a:r>
            <a:endParaRPr lang="en-US" sz="1750" dirty="0"/>
          </a:p>
          <a:p>
            <a:endParaRPr lang="en-US" sz="1750" dirty="0"/>
          </a:p>
        </p:txBody>
      </p:sp>
      <p:pic>
        <p:nvPicPr>
          <p:cNvPr id="4" name="Picture 3" descr="http://rfid.tpe.free.fr/experience-inductio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10200"/>
            <a:ext cx="396240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3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1000-annonces.com/cours-de-maths-physique-a-domicile-rabat-mission-f-IMGH1379106440_la_cle_du_savoi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4735" y="-17735"/>
            <a:ext cx="1959610" cy="24522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30540" cy="548640"/>
          </a:xfrm>
        </p:spPr>
        <p:txBody>
          <a:bodyPr/>
          <a:lstStyle/>
          <a:p>
            <a:r>
              <a:rPr lang="fr-FR" sz="2600" dirty="0" smtClean="0"/>
              <a:t>Marianne </a:t>
            </a:r>
            <a:r>
              <a:rPr lang="fr-FR" sz="2600" dirty="0" err="1" smtClean="0"/>
              <a:t>boreave</a:t>
            </a:r>
            <a:r>
              <a:rPr lang="fr-FR" sz="2600" dirty="0" smtClean="0"/>
              <a:t> a </a:t>
            </a:r>
            <a:r>
              <a:rPr lang="fr-FR" sz="2600" dirty="0"/>
              <a:t>travaillé individuellement sur </a:t>
            </a:r>
            <a:r>
              <a:rPr lang="fr-FR" sz="2600" dirty="0" smtClean="0"/>
              <a:t>les explications </a:t>
            </a:r>
            <a:r>
              <a:rPr lang="fr-FR" sz="2600" dirty="0" err="1" smtClean="0"/>
              <a:t>phisiques</a:t>
            </a:r>
            <a:r>
              <a:rPr lang="fr-FR" sz="2600" dirty="0"/>
              <a:t/>
            </a:r>
            <a:br>
              <a:rPr lang="fr-FR" sz="2600" dirty="0"/>
            </a:b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520940" cy="4343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Ensuite</a:t>
            </a:r>
            <a:r>
              <a:rPr lang="en-US" dirty="0" smtClean="0"/>
              <a:t>, </a:t>
            </a:r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trouve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:</a:t>
            </a:r>
          </a:p>
          <a:p>
            <a:r>
              <a:rPr lang="fr-FR" u="sng" dirty="0">
                <a:solidFill>
                  <a:srgbClr val="FF0000"/>
                </a:solidFill>
              </a:rPr>
              <a:t>La modulation de fréquence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fr-FR" dirty="0"/>
              <a:t>La modulation de fréquence est un </a:t>
            </a:r>
            <a:r>
              <a:rPr lang="fr-FR" dirty="0">
                <a:solidFill>
                  <a:srgbClr val="FF0000"/>
                </a:solidFill>
              </a:rPr>
              <a:t>mode de modulation</a:t>
            </a:r>
            <a:r>
              <a:rPr lang="fr-FR" dirty="0"/>
              <a:t> consistant à transmettre un </a:t>
            </a:r>
            <a:r>
              <a:rPr lang="fr-FR" dirty="0">
                <a:solidFill>
                  <a:srgbClr val="FF0000"/>
                </a:solidFill>
              </a:rPr>
              <a:t>signal </a:t>
            </a:r>
            <a:r>
              <a:rPr lang="fr-FR" dirty="0"/>
              <a:t>par la modulation de la fréquence d'un signal porteur.</a:t>
            </a:r>
            <a:endParaRPr lang="en-US" dirty="0"/>
          </a:p>
          <a:p>
            <a:pPr lvl="0"/>
            <a:r>
              <a:rPr lang="fr-FR" dirty="0">
                <a:solidFill>
                  <a:srgbClr val="FF0000"/>
                </a:solidFill>
              </a:rPr>
              <a:t>La modulation des signaux </a:t>
            </a:r>
            <a:r>
              <a:rPr lang="fr-FR" dirty="0"/>
              <a:t>est la seconde étape dans la préparation à la </a:t>
            </a:r>
            <a:r>
              <a:rPr lang="fr-FR" dirty="0">
                <a:solidFill>
                  <a:srgbClr val="FF0000"/>
                </a:solidFill>
              </a:rPr>
              <a:t>communication en RFID</a:t>
            </a:r>
            <a:r>
              <a:rPr lang="fr-FR" dirty="0"/>
              <a:t>. Par symétrie, la phase de modulation implique une </a:t>
            </a:r>
            <a:r>
              <a:rPr lang="fr-FR" dirty="0">
                <a:solidFill>
                  <a:srgbClr val="FF0000"/>
                </a:solidFill>
              </a:rPr>
              <a:t>phase de démodulation des signaux </a:t>
            </a:r>
            <a:r>
              <a:rPr lang="fr-FR" dirty="0"/>
              <a:t>à la </a:t>
            </a:r>
            <a:r>
              <a:rPr lang="fr-FR" dirty="0">
                <a:solidFill>
                  <a:srgbClr val="FF0000"/>
                </a:solidFill>
              </a:rPr>
              <a:t>réception de signaux RF </a:t>
            </a:r>
            <a:r>
              <a:rPr lang="fr-FR" dirty="0"/>
              <a:t>de réponse. Les méthodes de modulation et démodulation des signaux sont, bien évidemment, symétriques.</a:t>
            </a:r>
            <a:endParaRPr lang="en-US" dirty="0"/>
          </a:p>
          <a:p>
            <a:r>
              <a:rPr lang="fr-FR" dirty="0"/>
              <a:t>Toutes ces informations me seront très utiles pour ma prochaine présentation sur les tags RFID </a:t>
            </a:r>
            <a:endParaRPr lang="en-US" dirty="0"/>
          </a:p>
          <a:p>
            <a:r>
              <a:rPr lang="fr-FR" dirty="0"/>
              <a:t> 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http://image.made-in-china.com/2f0j00vsLabCBgAGkn/UHF-RFID-Reader-Module-NFC-9802M-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76600" y="4343400"/>
            <a:ext cx="2395855" cy="2395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0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edia.ldlc.com/ld3/300/2010/LD00008294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2048328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30540" cy="548640"/>
          </a:xfrm>
        </p:spPr>
        <p:txBody>
          <a:bodyPr/>
          <a:lstStyle/>
          <a:p>
            <a:r>
              <a:rPr lang="fr-FR" dirty="0" smtClean="0"/>
              <a:t>Alexis </a:t>
            </a:r>
            <a:r>
              <a:rPr lang="fr-FR" dirty="0" err="1" smtClean="0"/>
              <a:t>debuc</a:t>
            </a:r>
            <a:r>
              <a:rPr lang="fr-FR" dirty="0" smtClean="0"/>
              <a:t> a </a:t>
            </a:r>
            <a:r>
              <a:rPr lang="fr-FR" dirty="0"/>
              <a:t>travaillé individuellement sur </a:t>
            </a:r>
            <a:r>
              <a:rPr lang="fr-FR" dirty="0" smtClean="0"/>
              <a:t>la maquette </a:t>
            </a:r>
            <a:r>
              <a:rPr lang="fr-FR" dirty="0" err="1" smtClean="0"/>
              <a:t>rfid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55" y="1486675"/>
            <a:ext cx="7520940" cy="3579849"/>
          </a:xfrm>
        </p:spPr>
        <p:txBody>
          <a:bodyPr>
            <a:normAutofit/>
          </a:bodyPr>
          <a:lstStyle/>
          <a:p>
            <a:r>
              <a:rPr lang="en-US" sz="1900" dirty="0" err="1" smtClean="0"/>
              <a:t>J’ai</a:t>
            </a:r>
            <a:r>
              <a:rPr lang="en-US" sz="1900" dirty="0" smtClean="0"/>
              <a:t> </a:t>
            </a:r>
            <a:r>
              <a:rPr lang="en-US" sz="1900" dirty="0" err="1" smtClean="0"/>
              <a:t>trouve</a:t>
            </a:r>
            <a:r>
              <a:rPr lang="en-US" sz="1900" dirty="0" smtClean="0"/>
              <a:t> des  photos de </a:t>
            </a:r>
            <a:r>
              <a:rPr lang="en-US" sz="1900" dirty="0" err="1" smtClean="0"/>
              <a:t>maquette</a:t>
            </a:r>
            <a:r>
              <a:rPr lang="en-US" sz="1900" dirty="0" smtClean="0"/>
              <a:t> RFID:</a:t>
            </a:r>
            <a:endParaRPr lang="en-US" sz="1900" dirty="0"/>
          </a:p>
        </p:txBody>
      </p:sp>
      <p:pic>
        <p:nvPicPr>
          <p:cNvPr id="1026" name="Picture 2" descr="http://karim.zayana.pagesperso-orange.fr/mathsMPS/donnees/rfid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114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rim.zayana.pagesperso-orange.fr/mathsMPS/donnees/rfi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2057400"/>
            <a:ext cx="2114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e système RFI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46101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486400" y="1701800"/>
            <a:ext cx="3352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err="1" smtClean="0"/>
              <a:t>J’ai</a:t>
            </a:r>
            <a:r>
              <a:rPr lang="en-US" sz="1900" dirty="0" smtClean="0"/>
              <a:t> </a:t>
            </a:r>
            <a:r>
              <a:rPr lang="en-US" sz="1900" dirty="0" err="1" smtClean="0"/>
              <a:t>ensuite</a:t>
            </a:r>
            <a:r>
              <a:rPr lang="en-US" sz="1900" dirty="0" smtClean="0"/>
              <a:t> </a:t>
            </a:r>
            <a:r>
              <a:rPr lang="en-US" sz="1900" dirty="0" err="1" smtClean="0"/>
              <a:t>recherche</a:t>
            </a:r>
            <a:r>
              <a:rPr lang="en-US" sz="1900" dirty="0" smtClean="0"/>
              <a:t> les </a:t>
            </a:r>
            <a:r>
              <a:rPr lang="en-US" sz="1900" dirty="0" err="1" smtClean="0"/>
              <a:t>composants</a:t>
            </a:r>
            <a:r>
              <a:rPr lang="en-US" sz="1900" dirty="0" smtClean="0"/>
              <a:t> d’un tags RFID: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22170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214</TotalTime>
  <Words>366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Synthese de groupe</vt:lpstr>
      <vt:lpstr>Ou est le groupe par rapport aux objectifs initiaux?</vt:lpstr>
      <vt:lpstr>Ou est le groupe par rapport aux objectifs initiaux?</vt:lpstr>
      <vt:lpstr>Quels sont les apports de chacun dans le resultat global?</vt:lpstr>
      <vt:lpstr>Ludovico Gatti a travaillé individuellement sur les variations techniques et technologiques </vt:lpstr>
      <vt:lpstr>Marianne boreave a travaillé individuellement sur les explications physiques </vt:lpstr>
      <vt:lpstr>Marianne boreave a travaillé individuellement sur les explications phisiques </vt:lpstr>
      <vt:lpstr>Marianne boreave a travaillé individuellement sur les explications phisiques </vt:lpstr>
      <vt:lpstr>Alexis debuc a travaillé individuellement sur la maquette rfid </vt:lpstr>
      <vt:lpstr>Quelques informations utiles pour les autres groupes</vt:lpstr>
      <vt:lpstr>Perspectives du projet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Synthese de groupe</dc:title>
  <dc:creator>Marianne Boreave</dc:creator>
  <cp:lastModifiedBy>Marianne Boreave</cp:lastModifiedBy>
  <cp:revision>22</cp:revision>
  <dcterms:created xsi:type="dcterms:W3CDTF">2013-12-19T20:53:02Z</dcterms:created>
  <dcterms:modified xsi:type="dcterms:W3CDTF">2014-01-31T19:26:42Z</dcterms:modified>
</cp:coreProperties>
</file>