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5143500" cx="9144000"/>
  <p:notesSz cx="6858000" cy="9144000"/>
  <p:embeddedFontLst>
    <p:embeddedFont>
      <p:font typeface="Amatic SC"/>
      <p:regular r:id="rId13"/>
      <p:bold r:id="rId14"/>
    </p:embeddedFont>
    <p:embeddedFont>
      <p:font typeface="Lobster"/>
      <p:regular r:id="rId15"/>
    </p:embeddedFont>
    <p:embeddedFont>
      <p:font typeface="Allura"/>
      <p:regular r:id="rId16"/>
    </p:embeddedFont>
    <p:embeddedFont>
      <p:font typeface="Comfortaa"/>
      <p:regular r:id="rId17"/>
      <p:bold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AmaticSC-regular.fntdata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Lobster-regular.fntdata"/><Relationship Id="rId14" Type="http://schemas.openxmlformats.org/officeDocument/2006/relationships/font" Target="fonts/AmaticSC-bold.fntdata"/><Relationship Id="rId17" Type="http://schemas.openxmlformats.org/officeDocument/2006/relationships/font" Target="fonts/Comfortaa-regular.fntdata"/><Relationship Id="rId16" Type="http://schemas.openxmlformats.org/officeDocument/2006/relationships/font" Target="fonts/Allura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schemas.openxmlformats.org/officeDocument/2006/relationships/font" Target="fonts/Comfortaa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a93d778d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a93d778d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a93d778de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a93d778de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c896f48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c896f48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b102b5b3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b102b5b3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a93d778de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a93d778de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a93d778de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a93d778de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c680b825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c680b825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74875" y="604513"/>
            <a:ext cx="8520600" cy="39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1" y="0"/>
            <a:ext cx="463161" cy="47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2">
            <a:alphaModFix/>
          </a:blip>
          <a:srcRect b="9901" l="0" r="68841" t="0"/>
          <a:stretch/>
        </p:blipFill>
        <p:spPr>
          <a:xfrm>
            <a:off x="463150" y="40088"/>
            <a:ext cx="931774" cy="47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282427" y="883075"/>
            <a:ext cx="6977161" cy="33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4">
            <a:alphaModFix/>
          </a:blip>
          <a:srcRect b="0" l="8098" r="-2822" t="0"/>
          <a:stretch/>
        </p:blipFill>
        <p:spPr>
          <a:xfrm>
            <a:off x="8212225" y="40100"/>
            <a:ext cx="931774" cy="5399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1.png"/><Relationship Id="rId6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8098" r="-2822" t="0"/>
          <a:stretch/>
        </p:blipFill>
        <p:spPr>
          <a:xfrm>
            <a:off x="8092300" y="40100"/>
            <a:ext cx="1051700" cy="6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5975" y="748236"/>
            <a:ext cx="1719925" cy="242222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195986" y="402046"/>
            <a:ext cx="6120000" cy="3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a" sz="8000">
                <a:latin typeface="Allura"/>
                <a:ea typeface="Allura"/>
                <a:cs typeface="Allura"/>
                <a:sym typeface="Allura"/>
              </a:rPr>
              <a:t>    </a:t>
            </a:r>
            <a:r>
              <a:rPr i="1" lang="da" sz="8000">
                <a:latin typeface="Allura"/>
                <a:ea typeface="Allura"/>
                <a:cs typeface="Allura"/>
                <a:sym typeface="Allura"/>
              </a:rPr>
              <a:t>    </a:t>
            </a:r>
            <a:r>
              <a:rPr b="1" i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Stendhal</a:t>
            </a:r>
            <a:endParaRPr b="1" i="1" sz="7000">
              <a:solidFill>
                <a:srgbClr val="A61C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  </a:t>
            </a:r>
            <a:r>
              <a:rPr b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Hebdo</a:t>
            </a:r>
            <a:r>
              <a:rPr b="1" i="0" lang="da" sz="8000" u="none" cap="none" strike="noStrike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da" sz="10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da" sz="8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 </a:t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56400" y="845100"/>
            <a:ext cx="9087600" cy="4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2013775" y="143025"/>
            <a:ext cx="55668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</a:t>
            </a: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28 au 01 février 2019</a:t>
            </a:r>
            <a:endParaRPr sz="3800"/>
          </a:p>
        </p:txBody>
      </p:sp>
      <p:sp>
        <p:nvSpPr>
          <p:cNvPr id="65" name="Google Shape;65;p14"/>
          <p:cNvSpPr txBox="1"/>
          <p:nvPr/>
        </p:nvSpPr>
        <p:spPr>
          <a:xfrm>
            <a:off x="0" y="845100"/>
            <a:ext cx="9144000" cy="4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lundi 28 janvier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  </a:t>
            </a:r>
            <a:r>
              <a:rPr b="1" lang="da" sz="2400" u="sng">
                <a:solidFill>
                  <a:srgbClr val="94006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b="1" lang="da" sz="2400">
                <a:solidFill>
                  <a:srgbClr val="FF0000"/>
                </a:solidFill>
              </a:rPr>
              <a:t> </a:t>
            </a:r>
            <a:r>
              <a:rPr b="1" lang="da">
                <a:solidFill>
                  <a:srgbClr val="FF0000"/>
                </a:solidFill>
              </a:rPr>
              <a:t>Aula Magna:</a:t>
            </a:r>
            <a:r>
              <a:rPr b="1" lang="da"/>
              <a:t> CM1 </a:t>
            </a:r>
            <a:r>
              <a:rPr lang="da"/>
              <a:t>Rencontre, Projet techno DE 13H00 à 14H00.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FF0000"/>
                </a:solidFill>
              </a:rPr>
              <a:t>                                                    </a:t>
            </a:r>
            <a:r>
              <a:rPr lang="da"/>
              <a:t>Projet</a:t>
            </a:r>
            <a:r>
              <a:rPr lang="da">
                <a:solidFill>
                  <a:srgbClr val="FF0000"/>
                </a:solidFill>
              </a:rPr>
              <a:t> </a:t>
            </a:r>
            <a:r>
              <a:rPr b="1" lang="da"/>
              <a:t>Comédie-Club.</a:t>
            </a:r>
            <a:r>
              <a:rPr lang="da"/>
              <a:t> Espace d’expression libre</a:t>
            </a:r>
            <a:r>
              <a:rPr lang="da">
                <a:solidFill>
                  <a:srgbClr val="FF0000"/>
                </a:solidFill>
              </a:rPr>
              <a:t> </a:t>
            </a:r>
            <a:r>
              <a:rPr lang="da"/>
              <a:t>de 15h00 à 16h00.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FF0000"/>
                </a:solidFill>
              </a:rPr>
              <a:t> 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/>
              <a:t>Primaire : </a:t>
            </a:r>
            <a:r>
              <a:rPr lang="da"/>
              <a:t>Accueil de 3 stagiaires de la MFR de l’IREO de St Fulgent jusqu’au 15 Février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FF0000"/>
                </a:solidFill>
              </a:rPr>
              <a:t>                 </a:t>
            </a:r>
            <a:r>
              <a:rPr lang="da"/>
              <a:t>(Élèves en BAC Pro, service aux personnels et aux territoires) en </a:t>
            </a:r>
            <a:r>
              <a:rPr b="1" lang="da">
                <a:solidFill>
                  <a:srgbClr val="38761D"/>
                </a:solidFill>
              </a:rPr>
              <a:t>Ma</a:t>
            </a:r>
            <a:r>
              <a:rPr b="1" lang="da">
                <a:solidFill>
                  <a:srgbClr val="0000FF"/>
                </a:solidFill>
              </a:rPr>
              <a:t>ter</a:t>
            </a:r>
            <a:r>
              <a:rPr b="1" lang="da">
                <a:solidFill>
                  <a:schemeClr val="accent1"/>
                </a:solidFill>
              </a:rPr>
              <a:t>nelle.</a:t>
            </a:r>
            <a:r>
              <a:rPr b="1" lang="da">
                <a:solidFill>
                  <a:srgbClr val="FFFF00"/>
                </a:solidFill>
              </a:rPr>
              <a:t> </a:t>
            </a:r>
            <a:endParaRPr b="1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Rho Soccorso intervient en</a:t>
            </a:r>
            <a:r>
              <a:rPr b="1" lang="da"/>
              <a:t> CM1</a:t>
            </a:r>
            <a:r>
              <a:rPr lang="da"/>
              <a:t> les lundi, Mardi et Jeudi,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Présence de l’Ambulance et  gestes du premier secours.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</a:t>
            </a:r>
            <a:r>
              <a:rPr lang="da">
                <a:solidFill>
                  <a:srgbClr val="FF0000"/>
                </a:solidFill>
              </a:rPr>
              <a:t>                   </a:t>
            </a:r>
            <a:r>
              <a:rPr b="1" lang="da">
                <a:solidFill>
                  <a:srgbClr val="FF0000"/>
                </a:solidFill>
              </a:rPr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 : </a:t>
            </a:r>
            <a:r>
              <a:rPr b="1" lang="da"/>
              <a:t>5èmes niv.intermédiaire </a:t>
            </a:r>
            <a:r>
              <a:rPr lang="da"/>
              <a:t>et </a:t>
            </a:r>
            <a:r>
              <a:rPr b="1" lang="da"/>
              <a:t>4èmes, </a:t>
            </a:r>
            <a:r>
              <a:rPr lang="da"/>
              <a:t>spectacle </a:t>
            </a:r>
            <a:r>
              <a:rPr i="1" lang="da"/>
              <a:t>“Un sacchetto di biglie” </a:t>
            </a:r>
            <a:r>
              <a:rPr lang="da">
                <a:solidFill>
                  <a:schemeClr val="dk1"/>
                </a:solidFill>
              </a:rPr>
              <a:t>au Teatro Fontana,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/>
              <a:t>               </a:t>
            </a:r>
            <a:r>
              <a:rPr lang="da"/>
              <a:t>la matinée à partir de 9h00. prof responsables: Mmes Pina et Minervini.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/>
              <a:t>                                                 </a:t>
            </a:r>
            <a:r>
              <a:rPr b="1" lang="da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2270800" y="1871350"/>
            <a:ext cx="340924" cy="2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00" y="2722875"/>
            <a:ext cx="801550" cy="4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5">
            <a:alphaModFix/>
          </a:blip>
          <a:srcRect b="34512" l="0" r="0" t="0"/>
          <a:stretch/>
        </p:blipFill>
        <p:spPr>
          <a:xfrm>
            <a:off x="5544500" y="3232875"/>
            <a:ext cx="930775" cy="84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/>
        </p:nvSpPr>
        <p:spPr>
          <a:xfrm>
            <a:off x="1524700" y="202625"/>
            <a:ext cx="62832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  </a:t>
            </a: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28 au 01 février 2019</a:t>
            </a:r>
            <a:endParaRPr sz="3800">
              <a:solidFill>
                <a:schemeClr val="dk1"/>
              </a:solidFill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0" y="812225"/>
            <a:ext cx="9188400" cy="43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mardi 29 janvier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da">
                <a:solidFill>
                  <a:schemeClr val="dk1"/>
                </a:solidFill>
              </a:rPr>
              <a:t>  Salle de réunion : </a:t>
            </a:r>
            <a:r>
              <a:rPr b="1" lang="da">
                <a:solidFill>
                  <a:schemeClr val="dk1"/>
                </a:solidFill>
              </a:rPr>
              <a:t>Conseil d’Établissement </a:t>
            </a:r>
            <a:r>
              <a:rPr lang="da">
                <a:solidFill>
                  <a:schemeClr val="dk1"/>
                </a:solidFill>
              </a:rPr>
              <a:t>à 18h00.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Jeudi 31 janvier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</a:t>
            </a:r>
            <a:endParaRPr b="1" sz="2400">
              <a:solidFill>
                <a:srgbClr val="94006B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b="1" lang="da">
                <a:solidFill>
                  <a:srgbClr val="FF0000"/>
                </a:solidFill>
              </a:rPr>
              <a:t>                                                      </a:t>
            </a:r>
            <a:r>
              <a:rPr b="1" lang="da"/>
              <a:t> 2ème Étape, nos élèves sélectionnés (5) se rendront à</a:t>
            </a:r>
            <a:r>
              <a:rPr b="1" lang="da">
                <a:solidFill>
                  <a:srgbClr val="FF0000"/>
                </a:solidFill>
              </a:rPr>
              <a:t> Rome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rgbClr val="FF0000"/>
                </a:solidFill>
              </a:rPr>
              <a:t>                                                        </a:t>
            </a:r>
            <a:r>
              <a:rPr b="1" lang="da"/>
              <a:t>Sélection  pour </a:t>
            </a:r>
            <a:r>
              <a:rPr b="1" lang="da">
                <a:solidFill>
                  <a:srgbClr val="FF0000"/>
                </a:solidFill>
              </a:rPr>
              <a:t>Bilbao </a:t>
            </a:r>
            <a:r>
              <a:rPr lang="da">
                <a:solidFill>
                  <a:schemeClr val="dk1"/>
                </a:solidFill>
              </a:rPr>
              <a:t>de 8h00 à 18h00.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                   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 : </a:t>
            </a:r>
            <a:r>
              <a:rPr b="1" lang="da">
                <a:solidFill>
                  <a:schemeClr val="dk1"/>
                </a:solidFill>
              </a:rPr>
              <a:t>Term L, </a:t>
            </a:r>
            <a:r>
              <a:rPr lang="da">
                <a:solidFill>
                  <a:schemeClr val="dk1"/>
                </a:solidFill>
              </a:rPr>
              <a:t>au Galleria d’Italia,</a:t>
            </a:r>
            <a:r>
              <a:rPr b="1" lang="da">
                <a:solidFill>
                  <a:schemeClr val="dk1"/>
                </a:solidFill>
              </a:rPr>
              <a:t> </a:t>
            </a:r>
            <a:r>
              <a:rPr lang="da">
                <a:solidFill>
                  <a:schemeClr val="dk1"/>
                </a:solidFill>
              </a:rPr>
              <a:t>expo sur</a:t>
            </a:r>
            <a:r>
              <a:rPr b="1" lang="da">
                <a:solidFill>
                  <a:schemeClr val="dk1"/>
                </a:solidFill>
              </a:rPr>
              <a:t> le Romantisme - Il </a:t>
            </a:r>
            <a:r>
              <a:rPr b="1" lang="da">
                <a:solidFill>
                  <a:srgbClr val="FF0000"/>
                </a:solidFill>
              </a:rPr>
              <a:t>Rom</a:t>
            </a:r>
            <a:r>
              <a:rPr b="1" lang="da">
                <a:solidFill>
                  <a:schemeClr val="dk1"/>
                </a:solidFill>
              </a:rPr>
              <a:t>anti</a:t>
            </a:r>
            <a:r>
              <a:rPr b="1" lang="da">
                <a:solidFill>
                  <a:srgbClr val="38761D"/>
                </a:solidFill>
              </a:rPr>
              <a:t>cismo. </a:t>
            </a:r>
            <a:r>
              <a:rPr lang="da">
                <a:solidFill>
                  <a:schemeClr val="dk1"/>
                </a:solidFill>
              </a:rPr>
              <a:t>De 15h00 à 18h00.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38761D"/>
                </a:solidFill>
              </a:rPr>
              <a:t>             </a:t>
            </a:r>
            <a:r>
              <a:rPr lang="da">
                <a:solidFill>
                  <a:schemeClr val="dk1"/>
                </a:solidFill>
              </a:rPr>
              <a:t>  Prof responsables: Ms Lefebvre et Dupin.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vendredi 01 février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b="1" sz="2400">
              <a:solidFill>
                <a:srgbClr val="94006B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da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b="1" lang="da">
                <a:solidFill>
                  <a:srgbClr val="FF0000"/>
                </a:solidFill>
              </a:rPr>
              <a:t>Aula Magna:</a:t>
            </a:r>
            <a:r>
              <a:rPr lang="da">
                <a:solidFill>
                  <a:schemeClr val="dk1"/>
                </a:solidFill>
              </a:rPr>
              <a:t> Terminales toutes séries. Histoire-Géo de 13h00 à 18h00.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4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</a:rPr>
              <a:t>                           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chemeClr val="dk1"/>
                </a:solidFill>
              </a:rPr>
              <a:t>                     </a:t>
            </a:r>
            <a:endParaRPr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0000"/>
                </a:solidFill>
              </a:rPr>
              <a:t>                         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chemeClr val="dk1"/>
                </a:solidFill>
              </a:rPr>
              <a:t> </a:t>
            </a:r>
            <a:r>
              <a:rPr b="1" lang="da" sz="1800">
                <a:solidFill>
                  <a:schemeClr val="dk1"/>
                </a:solidFill>
              </a:rPr>
              <a:t>                    </a:t>
            </a:r>
            <a:r>
              <a:rPr b="1" lang="da" sz="1800">
                <a:solidFill>
                  <a:srgbClr val="0000FF"/>
                </a:solidFill>
              </a:rPr>
              <a:t> </a:t>
            </a:r>
            <a:r>
              <a:rPr lang="da" sz="1800">
                <a:solidFill>
                  <a:srgbClr val="FF0000"/>
                </a:solidFill>
              </a:rPr>
              <a:t> </a:t>
            </a:r>
            <a:endParaRPr b="1" sz="3600">
              <a:solidFill>
                <a:srgbClr val="00FF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0000"/>
                </a:solidFill>
              </a:rPr>
              <a:t>                                  </a:t>
            </a:r>
            <a:endParaRPr u="sng"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>
                <a:solidFill>
                  <a:srgbClr val="A61C00"/>
                </a:solidFill>
              </a:rPr>
              <a:t>                                                      </a:t>
            </a:r>
            <a:endParaRPr b="1"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b="42707" l="0" r="3549" t="30595"/>
          <a:stretch/>
        </p:blipFill>
        <p:spPr>
          <a:xfrm>
            <a:off x="9391075" y="1316950"/>
            <a:ext cx="1768149" cy="2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b="0" l="-10864" r="0" t="0"/>
          <a:stretch/>
        </p:blipFill>
        <p:spPr>
          <a:xfrm>
            <a:off x="58475" y="2263950"/>
            <a:ext cx="2741725" cy="6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/>
        </p:nvSpPr>
        <p:spPr>
          <a:xfrm>
            <a:off x="0" y="-5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</a:t>
            </a:r>
            <a:r>
              <a:rPr b="1" lang="da">
                <a:solidFill>
                  <a:srgbClr val="0000FF"/>
                </a:solidFill>
              </a:rPr>
              <a:t>La Belle</a:t>
            </a:r>
            <a:r>
              <a:rPr b="1" lang="da"/>
              <a:t> Équipe des </a:t>
            </a:r>
            <a:r>
              <a:rPr b="1" lang="da">
                <a:solidFill>
                  <a:srgbClr val="FF0000"/>
                </a:solidFill>
              </a:rPr>
              <a:t>candidats</a:t>
            </a:r>
            <a:r>
              <a:rPr b="1" lang="da"/>
              <a:t> </a:t>
            </a:r>
            <a:r>
              <a:rPr lang="da"/>
              <a:t>à cette action, élèves de la CM à la 2de.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Les Lauréats Gagnants: animateur(ce)</a:t>
            </a:r>
            <a:r>
              <a:rPr b="1" lang="da"/>
              <a:t>Faustine(6) Rose(2des) </a:t>
            </a:r>
            <a:r>
              <a:rPr b="1" lang="da">
                <a:solidFill>
                  <a:schemeClr val="dk1"/>
                </a:solidFill>
              </a:rPr>
              <a:t>Quentin(CM2) Ottavia(3è) Béatrice(6è) </a:t>
            </a:r>
            <a:r>
              <a:rPr lang="da">
                <a:solidFill>
                  <a:schemeClr val="dk1"/>
                </a:solidFill>
              </a:rPr>
              <a:t>  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0000FF"/>
                </a:solidFill>
              </a:rPr>
              <a:t>        Seront à Rome pour la 2ème phase,  ensuite peut-être</a:t>
            </a:r>
            <a:r>
              <a:rPr lang="da"/>
              <a:t> </a:t>
            </a:r>
            <a:r>
              <a:rPr lang="da">
                <a:solidFill>
                  <a:srgbClr val="0000FF"/>
                </a:solidFill>
              </a:rPr>
              <a:t>à Bilbao  et pourquoi pas</a:t>
            </a:r>
            <a:r>
              <a:rPr lang="da"/>
              <a:t> </a:t>
            </a:r>
            <a:r>
              <a:rPr lang="da">
                <a:solidFill>
                  <a:srgbClr val="0000FF"/>
                </a:solidFill>
              </a:rPr>
              <a:t>Paris pour la Finale!!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0000FF"/>
                </a:solidFill>
              </a:rPr>
              <a:t>                                                             Tous nos vœux pour une bonne réussite.</a:t>
            </a:r>
            <a:r>
              <a:rPr lang="da"/>
              <a:t>    </a:t>
            </a:r>
            <a:r>
              <a:rPr lang="da"/>
              <a:t>                                                                                     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625" y="1834750"/>
            <a:ext cx="3083177" cy="19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6025" y="69125"/>
            <a:ext cx="5954125" cy="114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601050" y="1101550"/>
            <a:ext cx="8024700" cy="3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3000">
                <a:latin typeface="Amatic SC"/>
                <a:ea typeface="Amatic SC"/>
                <a:cs typeface="Amatic SC"/>
                <a:sym typeface="Amatic SC"/>
              </a:rPr>
              <a:t>A l’occasion de la </a:t>
            </a:r>
            <a:r>
              <a:rPr b="1" lang="da" sz="3600">
                <a:latin typeface="Amatic SC"/>
                <a:ea typeface="Amatic SC"/>
                <a:cs typeface="Amatic SC"/>
                <a:sym typeface="Amatic SC"/>
              </a:rPr>
              <a:t>Journée de la </a:t>
            </a:r>
            <a:r>
              <a:rPr b="1" lang="da" sz="3600">
                <a:latin typeface="Amatic SC"/>
                <a:ea typeface="Amatic SC"/>
                <a:cs typeface="Amatic SC"/>
                <a:sym typeface="Amatic SC"/>
              </a:rPr>
              <a:t>Mémoire</a:t>
            </a:r>
            <a:r>
              <a:rPr b="1" lang="da" sz="3000">
                <a:latin typeface="Amatic SC"/>
                <a:ea typeface="Amatic SC"/>
                <a:cs typeface="Amatic SC"/>
                <a:sym typeface="Amatic SC"/>
              </a:rPr>
              <a:t> le 27 janvier </a:t>
            </a:r>
            <a:endParaRPr b="1" sz="30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Visites gratuites du “Memoriale della Shoah”, Largo Safra.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Projection de courts métrages réalisés par des lycéens, projet “Memory against Inhumanity”. Bicocca de 12h à 16h30.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Concert au Conservatorio :  </a:t>
            </a:r>
            <a:r>
              <a:rPr i="1" lang="da"/>
              <a:t>“Chichester Psalms” </a:t>
            </a:r>
            <a:r>
              <a:rPr lang="da"/>
              <a:t>de Leonard Bernstein, à 20h accès gratuit.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Concert à l’Auditorium, orchestra Verdi, à 16h00.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/>
        </p:nvSpPr>
        <p:spPr>
          <a:xfrm>
            <a:off x="-125" y="1267700"/>
            <a:ext cx="9144000" cy="3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B5394"/>
                </a:solidFill>
              </a:rPr>
              <a:t>               Le                 POURSUIT LE PROJET APPARTENANCE ET SOLIDARITÉ.</a:t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B5394"/>
                </a:solidFill>
              </a:rPr>
              <a:t>                               Des SWEAT </a:t>
            </a:r>
            <a:r>
              <a:rPr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“Stendhal”</a:t>
            </a:r>
            <a:r>
              <a:rPr lang="da" sz="1800">
                <a:solidFill>
                  <a:srgbClr val="0000FF"/>
                </a:solidFill>
              </a:rPr>
              <a:t> </a:t>
            </a:r>
            <a:r>
              <a:rPr lang="da" sz="1800">
                <a:solidFill>
                  <a:srgbClr val="0B5394"/>
                </a:solidFill>
              </a:rPr>
              <a:t>à capuche en noir et en blanc de XS à XL </a:t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B5394"/>
                </a:solidFill>
              </a:rPr>
              <a:t>                               sont en vente à partir du lundi 17 décembre à 25.00€ au </a:t>
            </a:r>
            <a:r>
              <a:rPr b="1" lang="da" sz="1800">
                <a:solidFill>
                  <a:srgbClr val="E69138"/>
                </a:solidFill>
                <a:latin typeface="Lobster"/>
                <a:ea typeface="Lobster"/>
                <a:cs typeface="Lobster"/>
                <a:sym typeface="Lobster"/>
              </a:rPr>
              <a:t>Foyer</a:t>
            </a:r>
            <a:r>
              <a:rPr b="1"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.</a:t>
            </a:r>
            <a:r>
              <a:rPr b="1" lang="da" sz="1800">
                <a:solidFill>
                  <a:srgbClr val="E69138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b="1" sz="1800">
              <a:solidFill>
                <a:srgbClr val="E69138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</a:t>
            </a:r>
            <a:r>
              <a:rPr b="1" lang="da" sz="1800">
                <a:solidFill>
                  <a:srgbClr val="0000FF"/>
                </a:solidFill>
              </a:rPr>
              <a:t>Les bénéfices seront reversés à l’Association</a:t>
            </a:r>
            <a:r>
              <a:rPr b="1"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</a:t>
            </a:r>
            <a:endParaRPr b="1"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</a:t>
            </a:r>
            <a:r>
              <a:rPr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“En route vers le Népal, de l’aide pour les enfants en place”</a:t>
            </a:r>
            <a:endParaRPr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</a:t>
            </a:r>
            <a:r>
              <a:rPr lang="da" sz="1800">
                <a:solidFill>
                  <a:srgbClr val="0000FF"/>
                </a:solidFill>
              </a:rPr>
              <a:t>     Idée et projet d’une ancienne Stendhalienne.</a:t>
            </a:r>
            <a:endParaRPr sz="1800">
              <a:solidFill>
                <a:srgbClr val="0000FF"/>
              </a:solidFill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3643075" y="102275"/>
            <a:ext cx="1689675" cy="94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4">
            <a:alphaModFix/>
          </a:blip>
          <a:srcRect b="13442" l="7905" r="63051" t="36880"/>
          <a:stretch/>
        </p:blipFill>
        <p:spPr>
          <a:xfrm>
            <a:off x="217450" y="2454175"/>
            <a:ext cx="1759221" cy="13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1390525" y="1267700"/>
            <a:ext cx="853075" cy="5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/>
        </p:nvSpPr>
        <p:spPr>
          <a:xfrm>
            <a:off x="50" y="15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48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Info</a:t>
            </a:r>
            <a:endParaRPr sz="48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>
                <a:solidFill>
                  <a:srgbClr val="980000"/>
                </a:solidFill>
              </a:rPr>
              <a:t>            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>
                <a:solidFill>
                  <a:srgbClr val="980000"/>
                </a:solidFill>
              </a:rPr>
              <a:t>                              </a:t>
            </a:r>
            <a:r>
              <a:rPr b="1" lang="da" sz="1800">
                <a:solidFill>
                  <a:srgbClr val="980000"/>
                </a:solidFill>
              </a:rPr>
              <a:t>Avez vous des Anciens dans votre famille?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</a:t>
            </a:r>
            <a:r>
              <a:rPr lang="da" sz="1800">
                <a:solidFill>
                  <a:schemeClr val="dk1"/>
                </a:solidFill>
              </a:rPr>
              <a:t>                                       contact: </a:t>
            </a:r>
            <a:r>
              <a:rPr lang="da" sz="1800">
                <a:solidFill>
                  <a:srgbClr val="0000FF"/>
                </a:solidFill>
              </a:rPr>
              <a:t>anciensstendhal.milan@gmail.com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</a:t>
            </a:r>
            <a:r>
              <a:rPr b="1" lang="da" sz="1800">
                <a:solidFill>
                  <a:srgbClr val="980000"/>
                </a:solidFill>
              </a:rPr>
              <a:t>Vous aussi vous serez ”Ancien” de Stendhal un jour.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</a:rPr>
              <a:t>    La bourse d’étude musicale </a:t>
            </a:r>
            <a:r>
              <a:rPr b="1" lang="da" sz="1800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“Claudia Colombo”</a:t>
            </a:r>
            <a:r>
              <a:rPr b="1" lang="da" sz="1800">
                <a:solidFill>
                  <a:srgbClr val="980000"/>
                </a:solidFill>
              </a:rPr>
              <a:t> sera au rendez-vous cette année, 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</a:rPr>
              <a:t>            des documents seront remis aux parents via web, 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</a:rPr>
              <a:t>               à remplir et à retourner à </a:t>
            </a:r>
            <a:r>
              <a:rPr b="1" lang="da" sz="1800">
                <a:solidFill>
                  <a:srgbClr val="0000FF"/>
                </a:solidFill>
              </a:rPr>
              <a:t>l’Association des A</a:t>
            </a:r>
            <a:r>
              <a:rPr b="1" lang="da" sz="1800">
                <a:solidFill>
                  <a:srgbClr val="980000"/>
                </a:solidFill>
              </a:rPr>
              <a:t>nciens de Stendhal.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</a:rPr>
              <a:t>                                            date butoir </a:t>
            </a:r>
            <a:r>
              <a:rPr b="1" lang="da" sz="1800"/>
              <a:t>le Dimanche 31 Mars 2019 à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</a:rPr>
              <a:t>                                                     </a:t>
            </a:r>
            <a:r>
              <a:rPr lang="da" sz="1800">
                <a:solidFill>
                  <a:srgbClr val="0000FF"/>
                </a:solidFill>
              </a:rPr>
              <a:t>anciensstendhal.milan@gmail.com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</a:rPr>
              <a:t>                                                                    </a:t>
            </a:r>
            <a:r>
              <a:rPr lang="da" sz="1800">
                <a:solidFill>
                  <a:srgbClr val="980000"/>
                </a:solidFill>
              </a:rPr>
              <a:t>BONNE PARTICIPATION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      Aux talents Stendhaliens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    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     </a:t>
            </a:r>
            <a:r>
              <a:rPr lang="da" sz="3000">
                <a:solidFill>
                  <a:srgbClr val="980000"/>
                </a:solidFill>
              </a:rPr>
              <a:t> </a:t>
            </a:r>
            <a:r>
              <a:rPr lang="da" sz="1800">
                <a:solidFill>
                  <a:srgbClr val="980000"/>
                </a:solidFill>
              </a:rPr>
              <a:t>                                                                                                                                     </a:t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b="23324" l="9310" r="17834" t="0"/>
          <a:stretch/>
        </p:blipFill>
        <p:spPr>
          <a:xfrm>
            <a:off x="3245875" y="0"/>
            <a:ext cx="1916575" cy="10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8200" y="1006025"/>
            <a:ext cx="1118525" cy="149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4500" y="3731925"/>
            <a:ext cx="1517725" cy="13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150" y="3560375"/>
            <a:ext cx="2586325" cy="1492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/>
        </p:nvSpPr>
        <p:spPr>
          <a:xfrm>
            <a:off x="0" y="599100"/>
            <a:ext cx="9144000" cy="45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0000FF"/>
                </a:solidFill>
              </a:rPr>
              <a:t>    </a:t>
            </a:r>
            <a:r>
              <a:rPr lang="da">
                <a:solidFill>
                  <a:srgbClr val="0000FF"/>
                </a:solidFill>
              </a:rPr>
              <a:t>Les candidats élèves de 2des, 8 en tout sont sélectionnés pour le projet ADN Monde, auront en début 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0000FF"/>
                </a:solidFill>
              </a:rPr>
              <a:t>de semaine les documents (élèves et parents) inhérents au projet à renseigner et à rendre avant le 25 janvier.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/>
              <a:t>            </a:t>
            </a:r>
            <a:r>
              <a:rPr b="1" lang="da">
                <a:solidFill>
                  <a:srgbClr val="666666"/>
                </a:solidFill>
              </a:rPr>
              <a:t> </a:t>
            </a:r>
            <a:r>
              <a:rPr b="1" lang="da">
                <a:solidFill>
                  <a:srgbClr val="434343"/>
                </a:solidFill>
              </a:rPr>
              <a:t>Mlle. Mondellini Viola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</a:t>
            </a:r>
            <a:r>
              <a:rPr b="1" lang="da">
                <a:solidFill>
                  <a:srgbClr val="434343"/>
                </a:solidFill>
              </a:rPr>
              <a:t>M. De Munck Luca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</a:t>
            </a:r>
            <a:r>
              <a:rPr b="1" lang="da">
                <a:solidFill>
                  <a:srgbClr val="434343"/>
                </a:solidFill>
              </a:rPr>
              <a:t>M. Fabre Bruot Alexandre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    </a:t>
            </a:r>
            <a:r>
              <a:rPr b="1" lang="da">
                <a:solidFill>
                  <a:srgbClr val="434343"/>
                </a:solidFill>
              </a:rPr>
              <a:t>M. Magliari Marc 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        </a:t>
            </a:r>
            <a:r>
              <a:rPr b="1" lang="da">
                <a:solidFill>
                  <a:srgbClr val="434343"/>
                </a:solidFill>
              </a:rPr>
              <a:t>M. Pepe Federico 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            </a:t>
            </a:r>
            <a:r>
              <a:rPr b="1" lang="da">
                <a:solidFill>
                  <a:srgbClr val="434343"/>
                </a:solidFill>
              </a:rPr>
              <a:t>M. Grillo Luca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                </a:t>
            </a:r>
            <a:r>
              <a:rPr b="1" lang="da">
                <a:solidFill>
                  <a:srgbClr val="434343"/>
                </a:solidFill>
              </a:rPr>
              <a:t>M. Viallet Damien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>
                <a:solidFill>
                  <a:srgbClr val="434343"/>
                </a:solidFill>
              </a:rPr>
              <a:t>                                         Mlle Velluto Victoire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475" y="723325"/>
            <a:ext cx="1514800" cy="101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5650" y="686800"/>
            <a:ext cx="6049475" cy="1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 rotWithShape="1">
          <a:blip r:embed="rId5">
            <a:alphaModFix/>
          </a:blip>
          <a:srcRect b="9630" l="0" r="0" t="4840"/>
          <a:stretch/>
        </p:blipFill>
        <p:spPr>
          <a:xfrm>
            <a:off x="4925450" y="2630200"/>
            <a:ext cx="2472000" cy="243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