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Amatic SC"/>
      <p:regular r:id="rId13"/>
      <p:bold r:id="rId14"/>
    </p:embeddedFont>
    <p:embeddedFont>
      <p:font typeface="Lobster"/>
      <p:regular r:id="rId15"/>
    </p:embeddedFont>
    <p:embeddedFont>
      <p:font typeface="Pacifico"/>
      <p:regular r:id="rId16"/>
    </p:embeddedFont>
    <p:embeddedFont>
      <p:font typeface="EB Garamond"/>
      <p:regular r:id="rId17"/>
      <p:bold r:id="rId18"/>
      <p:italic r:id="rId19"/>
      <p:boldItalic r:id="rId20"/>
    </p:embeddedFont>
    <p:embeddedFont>
      <p:font typeface="Allura"/>
      <p:regular r:id="rId21"/>
    </p:embeddedFont>
    <p:embeddedFont>
      <p:font typeface="Comfortaa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Italic.fntdata"/><Relationship Id="rId11" Type="http://schemas.openxmlformats.org/officeDocument/2006/relationships/slide" Target="slides/slide7.xml"/><Relationship Id="rId22" Type="http://schemas.openxmlformats.org/officeDocument/2006/relationships/font" Target="fonts/Comfortaa-regular.fntdata"/><Relationship Id="rId10" Type="http://schemas.openxmlformats.org/officeDocument/2006/relationships/slide" Target="slides/slide6.xml"/><Relationship Id="rId21" Type="http://schemas.openxmlformats.org/officeDocument/2006/relationships/font" Target="fonts/Allura-regular.fntdata"/><Relationship Id="rId13" Type="http://schemas.openxmlformats.org/officeDocument/2006/relationships/font" Target="fonts/AmaticSC-regular.fntdata"/><Relationship Id="rId12" Type="http://schemas.openxmlformats.org/officeDocument/2006/relationships/slide" Target="slides/slide8.xml"/><Relationship Id="rId23" Type="http://schemas.openxmlformats.org/officeDocument/2006/relationships/font" Target="fonts/Comfortaa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obster-regular.fntdata"/><Relationship Id="rId14" Type="http://schemas.openxmlformats.org/officeDocument/2006/relationships/font" Target="fonts/AmaticSC-bold.fntdata"/><Relationship Id="rId17" Type="http://schemas.openxmlformats.org/officeDocument/2006/relationships/font" Target="fonts/EBGaramond-regular.fntdata"/><Relationship Id="rId16" Type="http://schemas.openxmlformats.org/officeDocument/2006/relationships/font" Target="fonts/Pacifico-regular.fntdata"/><Relationship Id="rId5" Type="http://schemas.openxmlformats.org/officeDocument/2006/relationships/slide" Target="slides/slide1.xml"/><Relationship Id="rId19" Type="http://schemas.openxmlformats.org/officeDocument/2006/relationships/font" Target="fonts/EBGaramond-italic.fntdata"/><Relationship Id="rId6" Type="http://schemas.openxmlformats.org/officeDocument/2006/relationships/slide" Target="slides/slide2.xml"/><Relationship Id="rId18" Type="http://schemas.openxmlformats.org/officeDocument/2006/relationships/font" Target="fonts/EBGaramon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93d778d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93d778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dfd5877d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dfd5877d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c896f48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c896f48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c680b82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c680b82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e073ed9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e073ed9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975" y="748236"/>
            <a:ext cx="1719925" cy="2422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95986" y="7830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6400" y="845100"/>
            <a:ext cx="90876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012000" y="0"/>
            <a:ext cx="55668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04 au 08 février 2019</a:t>
            </a:r>
            <a:endParaRPr sz="3800"/>
          </a:p>
        </p:txBody>
      </p:sp>
      <p:sp>
        <p:nvSpPr>
          <p:cNvPr id="65" name="Google Shape;65;p14"/>
          <p:cNvSpPr txBox="1"/>
          <p:nvPr/>
        </p:nvSpPr>
        <p:spPr>
          <a:xfrm>
            <a:off x="-14100" y="614400"/>
            <a:ext cx="9172200" cy="4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04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 :</a:t>
            </a:r>
            <a:r>
              <a:rPr b="1" lang="da"/>
              <a:t> MAT 3 </a:t>
            </a:r>
            <a:r>
              <a:rPr lang="da"/>
              <a:t>et </a:t>
            </a:r>
            <a:r>
              <a:rPr b="1" lang="da"/>
              <a:t>4,</a:t>
            </a:r>
            <a:r>
              <a:rPr lang="da"/>
              <a:t> chorale de 13h00 à 14h00.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               </a:t>
            </a:r>
            <a:r>
              <a:rPr lang="da"/>
              <a:t>Projet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b="1" lang="da"/>
              <a:t>Comédie-Club.</a:t>
            </a:r>
            <a:r>
              <a:rPr lang="da"/>
              <a:t> Espace d’expression libre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/>
              <a:t>de 15h00 à 16h00.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Salle de réunion</a:t>
            </a:r>
            <a:r>
              <a:rPr lang="da"/>
              <a:t> : Réunion </a:t>
            </a:r>
            <a:r>
              <a:rPr b="1" lang="da"/>
              <a:t>CVC, CVL</a:t>
            </a:r>
            <a:r>
              <a:rPr lang="da"/>
              <a:t>, exposition des projets des différents groupes, à 15h00.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Responsable: Mme Charbonnier.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Primaire : </a:t>
            </a:r>
            <a:r>
              <a:rPr lang="da"/>
              <a:t>Accueil de 3 stagiaires de la MFR de l’IREO de St Fulgent jusqu’au 15 Février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</a:t>
            </a:r>
            <a:r>
              <a:rPr lang="da"/>
              <a:t>( Élèves en BAC Pro, service aux personnels et aux territoires) en </a:t>
            </a:r>
            <a:r>
              <a:rPr b="1" lang="da">
                <a:solidFill>
                  <a:srgbClr val="38761D"/>
                </a:solidFill>
              </a:rPr>
              <a:t>Ma</a:t>
            </a:r>
            <a:r>
              <a:rPr b="1" lang="da">
                <a:solidFill>
                  <a:srgbClr val="0000FF"/>
                </a:solidFill>
              </a:rPr>
              <a:t>ter</a:t>
            </a:r>
            <a:r>
              <a:rPr b="1" lang="da">
                <a:solidFill>
                  <a:schemeClr val="accent1"/>
                </a:solidFill>
              </a:rPr>
              <a:t>nelle.</a:t>
            </a:r>
            <a:r>
              <a:rPr b="1" lang="da">
                <a:solidFill>
                  <a:srgbClr val="FFFF00"/>
                </a:solidFill>
              </a:rPr>
              <a:t> </a:t>
            </a:r>
            <a:endParaRPr b="1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05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       </a:t>
            </a:r>
            <a:r>
              <a:rPr b="1" lang="da">
                <a:solidFill>
                  <a:schemeClr val="dk1"/>
                </a:solidFill>
              </a:rPr>
              <a:t>CPA, </a:t>
            </a:r>
            <a:r>
              <a:rPr lang="da">
                <a:solidFill>
                  <a:schemeClr val="dk1"/>
                </a:solidFill>
              </a:rPr>
              <a:t>exposition Picasso. Prof. responsable: Mme Chalayer.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</a:t>
            </a:r>
            <a:r>
              <a:rPr b="1" lang="da">
                <a:solidFill>
                  <a:schemeClr val="dk1"/>
                </a:solidFill>
              </a:rPr>
              <a:t>1ères</a:t>
            </a:r>
            <a:r>
              <a:rPr lang="da">
                <a:solidFill>
                  <a:schemeClr val="dk1"/>
                </a:solidFill>
              </a:rPr>
              <a:t>,</a:t>
            </a:r>
            <a:r>
              <a:rPr b="1" lang="da">
                <a:solidFill>
                  <a:schemeClr val="dk1"/>
                </a:solidFill>
              </a:rPr>
              <a:t>2des gr</a:t>
            </a:r>
            <a:r>
              <a:rPr lang="da">
                <a:solidFill>
                  <a:schemeClr val="dk1"/>
                </a:solidFill>
              </a:rPr>
              <a:t>, au Piccolo Teatro, le soir.Prof. responsables: M.Cholvy,Mmes Gruffé,Cerati,Lacroix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</a:t>
            </a:r>
            <a:r>
              <a:rPr b="1" lang="da">
                <a:solidFill>
                  <a:schemeClr val="dk1"/>
                </a:solidFill>
              </a:rPr>
              <a:t>2des opt. Arts Plastiques</a:t>
            </a:r>
            <a:r>
              <a:rPr lang="da">
                <a:solidFill>
                  <a:schemeClr val="dk1"/>
                </a:solidFill>
              </a:rPr>
              <a:t>, au Naba, stage de peinture. Prof responsable: Mme Riqueur.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</a:t>
            </a:r>
            <a:r>
              <a:rPr lang="da"/>
              <a:t>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</a:t>
            </a:r>
            <a:r>
              <a:rPr lang="da">
                <a:solidFill>
                  <a:srgbClr val="FF0000"/>
                </a:solidFill>
              </a:rPr>
              <a:t>                   </a:t>
            </a:r>
            <a:r>
              <a:rPr b="1" lang="da">
                <a:solidFill>
                  <a:srgbClr val="FF0000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da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328400" y="1591150"/>
            <a:ext cx="340924" cy="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5550" y="2652800"/>
            <a:ext cx="930775" cy="4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00" y="4044251"/>
            <a:ext cx="930775" cy="6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0" y="1052100"/>
            <a:ext cx="9144000" cy="4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07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>
                <a:solidFill>
                  <a:srgbClr val="FF0000"/>
                </a:solidFill>
              </a:rPr>
              <a:t>  </a:t>
            </a:r>
            <a:r>
              <a:rPr b="1" lang="da">
                <a:solidFill>
                  <a:schemeClr val="dk1"/>
                </a:solidFill>
              </a:rPr>
              <a:t>Salle de réunion :</a:t>
            </a:r>
            <a:r>
              <a:rPr lang="da">
                <a:solidFill>
                  <a:schemeClr val="dk1"/>
                </a:solidFill>
              </a:rPr>
              <a:t> Réunion annuelle de la sécurité à 10h00.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                     </a:t>
            </a:r>
            <a:r>
              <a:rPr b="1" lang="da">
                <a:solidFill>
                  <a:schemeClr val="dk1"/>
                </a:solidFill>
              </a:rPr>
              <a:t>C.E.S.C</a:t>
            </a:r>
            <a:r>
              <a:rPr lang="da">
                <a:solidFill>
                  <a:schemeClr val="dk1"/>
                </a:solidFill>
              </a:rPr>
              <a:t> à 17h00.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FF0000"/>
                </a:solidFill>
              </a:rPr>
              <a:t>  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 </a:t>
            </a:r>
            <a:r>
              <a:rPr b="1" lang="da">
                <a:solidFill>
                  <a:schemeClr val="dk1"/>
                </a:solidFill>
              </a:rPr>
              <a:t>CPBC, </a:t>
            </a:r>
            <a:r>
              <a:rPr lang="da">
                <a:solidFill>
                  <a:schemeClr val="dk1"/>
                </a:solidFill>
              </a:rPr>
              <a:t>à l’exposition Picasso. Prof responsable : Mme Boyer.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 </a:t>
            </a:r>
            <a:r>
              <a:rPr b="1" lang="da">
                <a:solidFill>
                  <a:schemeClr val="dk1"/>
                </a:solidFill>
              </a:rPr>
              <a:t>MAT5, </a:t>
            </a:r>
            <a:r>
              <a:rPr lang="da">
                <a:solidFill>
                  <a:schemeClr val="dk1"/>
                </a:solidFill>
              </a:rPr>
              <a:t>“Le forme dell’acqua”, Galleria d’Italia. Prof responsable : Mme Bellanger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08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lang="da">
                <a:solidFill>
                  <a:schemeClr val="dk1"/>
                </a:solidFill>
              </a:rPr>
              <a:t> </a:t>
            </a:r>
            <a:r>
              <a:rPr b="1" lang="da">
                <a:solidFill>
                  <a:schemeClr val="dk1"/>
                </a:solidFill>
              </a:rPr>
              <a:t>DS Terminales</a:t>
            </a:r>
            <a:r>
              <a:rPr lang="da">
                <a:solidFill>
                  <a:schemeClr val="dk1"/>
                </a:solidFill>
              </a:rPr>
              <a:t> </a:t>
            </a:r>
            <a:r>
              <a:rPr b="1" lang="da">
                <a:solidFill>
                  <a:schemeClr val="dk1"/>
                </a:solidFill>
              </a:rPr>
              <a:t>L/Es</a:t>
            </a:r>
            <a:r>
              <a:rPr lang="da">
                <a:solidFill>
                  <a:schemeClr val="dk1"/>
                </a:solidFill>
              </a:rPr>
              <a:t> Lv2 de 14h00 à 16h00 / </a:t>
            </a:r>
            <a:r>
              <a:rPr b="1" lang="da">
                <a:solidFill>
                  <a:schemeClr val="dk1"/>
                </a:solidFill>
              </a:rPr>
              <a:t>S</a:t>
            </a:r>
            <a:r>
              <a:rPr lang="da">
                <a:solidFill>
                  <a:schemeClr val="dk1"/>
                </a:solidFill>
              </a:rPr>
              <a:t>, Mathématiques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da">
                <a:solidFill>
                  <a:schemeClr val="dk1"/>
                </a:solidFill>
              </a:rPr>
              <a:t>de 14h00 à 18h00.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294125" y="160750"/>
            <a:ext cx="5289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04 au 08 février 2019</a:t>
            </a:r>
            <a:endParaRPr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Notre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Stendhal </a:t>
            </a:r>
            <a:r>
              <a:rPr lang="da"/>
              <a:t>invite les personnels et les élèves à réfléchir et à faire l’état des lieux de l’écologie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intramuros: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</a:t>
            </a:r>
            <a:r>
              <a:rPr b="1" lang="da">
                <a:solidFill>
                  <a:srgbClr val="274E13"/>
                </a:solidFill>
              </a:rPr>
              <a:t>Tri des poubelles</a:t>
            </a:r>
            <a:r>
              <a:rPr lang="da">
                <a:solidFill>
                  <a:srgbClr val="274E13"/>
                </a:solidFill>
              </a:rPr>
              <a:t>,</a:t>
            </a:r>
            <a:r>
              <a:rPr lang="da"/>
              <a:t> repérage partout  en partant des lieux communs (Hall, Cdi, Foyer, Salle d’étude)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Lutte contre  toute forme de  gâchis</a:t>
            </a:r>
            <a:r>
              <a:rPr lang="da"/>
              <a:t> (énergie, électricité, eau, alimentation (comportement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responsable à la cantine.)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Biodiversité </a:t>
            </a:r>
            <a:r>
              <a:rPr b="1" lang="da"/>
              <a:t>(</a:t>
            </a:r>
            <a:r>
              <a:rPr lang="da"/>
              <a:t>plus d’attention à l’air qu’on respire,  privilégier l’usage  de vélos et de moyens 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transport alternatif.)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Recyclage et supports biodégradables. </a:t>
            </a:r>
            <a:r>
              <a:rPr lang="da"/>
              <a:t>M</a:t>
            </a:r>
            <a:r>
              <a:rPr lang="da"/>
              <a:t>oins de plastique, des gourdes personnelles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en vue. why not..good...good idea...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L’événement aura lieu cette année du </a:t>
            </a:r>
            <a:r>
              <a:rPr b="1" lang="da">
                <a:solidFill>
                  <a:srgbClr val="FF0000"/>
                </a:solidFill>
              </a:rPr>
              <a:t>08 au 10 Mars</a:t>
            </a:r>
            <a:r>
              <a:rPr lang="da"/>
              <a:t>, nous serons en vacances.  d’hiver,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</a:t>
            </a:r>
            <a:r>
              <a:rPr b="1" lang="da" sz="1800"/>
              <a:t>L’accès est libre</a:t>
            </a:r>
            <a:r>
              <a:rPr b="1" lang="da"/>
              <a:t> pour les intéressés.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</a:t>
            </a:r>
            <a:r>
              <a:rPr lang="da"/>
              <a:t>                                                                                     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725" y="55471"/>
            <a:ext cx="2543175" cy="118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425" y="294994"/>
            <a:ext cx="1063650" cy="10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3069" y="295000"/>
            <a:ext cx="1063650" cy="10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50" y="2205900"/>
            <a:ext cx="943625" cy="4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750" y="4222925"/>
            <a:ext cx="2203375" cy="7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0" y="586000"/>
            <a:ext cx="9144000" cy="4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Le               POURSUIT LE PROJET APPARTENANCE ET SOLIDARITÉ.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</a:t>
            </a:r>
            <a:r>
              <a:rPr lang="da">
                <a:solidFill>
                  <a:srgbClr val="0B5394"/>
                </a:solidFill>
              </a:rPr>
              <a:t>Des SWEAT </a:t>
            </a:r>
            <a:r>
              <a:rPr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>
                <a:solidFill>
                  <a:srgbClr val="0000FF"/>
                </a:solidFill>
              </a:rPr>
              <a:t> </a:t>
            </a:r>
            <a:r>
              <a:rPr lang="da">
                <a:solidFill>
                  <a:srgbClr val="0B5394"/>
                </a:solidFill>
              </a:rPr>
              <a:t>à capuche en bleu et en blanc de XS à XL </a:t>
            </a:r>
            <a:endParaRPr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B5394"/>
                </a:solidFill>
              </a:rPr>
              <a:t>                                        sont en vente à partir du lundi 17 décembre à 25.00€ au </a:t>
            </a:r>
            <a:r>
              <a:rPr b="1" lang="da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Foyer</a:t>
            </a: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r>
              <a:rPr b="1" lang="da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b="1">
              <a:solidFill>
                <a:srgbClr val="E69138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</a:t>
            </a:r>
            <a:r>
              <a:rPr b="1" lang="da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“En route vers le Népal, de l’aide pour les enfants en place”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>
                <a:solidFill>
                  <a:srgbClr val="0000FF"/>
                </a:solidFill>
              </a:rPr>
              <a:t>                     Idée et projet d’une ancienne Stendhalienne.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</a:rPr>
              <a:t>                        S</a:t>
            </a:r>
            <a:r>
              <a:rPr lang="da">
                <a:solidFill>
                  <a:srgbClr val="0000FF"/>
                </a:solidFill>
              </a:rPr>
              <a:t>ecret Cupidon, </a:t>
            </a:r>
            <a:r>
              <a:rPr lang="da">
                <a:solidFill>
                  <a:srgbClr val="0000FF"/>
                </a:solidFill>
                <a:latin typeface="Pacifico"/>
                <a:ea typeface="Pacifico"/>
                <a:cs typeface="Pacifico"/>
                <a:sym typeface="Pacifico"/>
              </a:rPr>
              <a:t>“ </a:t>
            </a:r>
            <a:r>
              <a:rPr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c’est la Rose . L’important. C’est la Rose...</a:t>
            </a:r>
            <a:r>
              <a:rPr lang="da">
                <a:solidFill>
                  <a:srgbClr val="0000FF"/>
                </a:solidFill>
                <a:latin typeface="Pacifico"/>
                <a:ea typeface="Pacifico"/>
                <a:cs typeface="Pacifico"/>
                <a:sym typeface="Pacifico"/>
              </a:rPr>
              <a:t>”</a:t>
            </a:r>
            <a:endParaRPr>
              <a:solidFill>
                <a:srgbClr val="0000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Un stand animé par des élèves            sera à votre disposition dans le hall le Mardi 05/02 et le jeudi 07/02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         </a:t>
            </a:r>
            <a:r>
              <a:rPr lang="da" sz="1800">
                <a:solidFill>
                  <a:srgbClr val="0000FF"/>
                </a:solidFill>
              </a:rPr>
              <a:t>                                           Réservez votre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Atelier Pâtisserie le </a:t>
            </a:r>
            <a:r>
              <a:rPr b="1" lang="da">
                <a:solidFill>
                  <a:srgbClr val="94006B"/>
                </a:solidFill>
              </a:rPr>
              <a:t>06 Février</a:t>
            </a:r>
            <a:r>
              <a:rPr lang="da">
                <a:solidFill>
                  <a:srgbClr val="0000FF"/>
                </a:solidFill>
              </a:rPr>
              <a:t>, thème toujours la                   inscivez vous chez Ms Guillaume et Desoindre.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30250" y="64125"/>
            <a:ext cx="1689675" cy="7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371375" y="1539800"/>
            <a:ext cx="1591097" cy="11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418450" y="860175"/>
            <a:ext cx="853075" cy="5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644575" y="3555900"/>
            <a:ext cx="458025" cy="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8025" y="3803750"/>
            <a:ext cx="496850" cy="3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6">
            <a:alphaModFix/>
          </a:blip>
          <a:srcRect b="0" l="0" r="39404" t="0"/>
          <a:stretch/>
        </p:blipFill>
        <p:spPr>
          <a:xfrm>
            <a:off x="673050" y="2970575"/>
            <a:ext cx="899925" cy="5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1275" y="3090438"/>
            <a:ext cx="621400" cy="4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2163" y="4387075"/>
            <a:ext cx="853075" cy="68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</a:t>
            </a:r>
            <a:r>
              <a:rPr b="1" lang="da">
                <a:solidFill>
                  <a:srgbClr val="980000"/>
                </a:solidFill>
              </a:rPr>
              <a:t> La bourse d’étude musicale </a:t>
            </a:r>
            <a:r>
              <a:rPr b="1" lang="da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“Claudia Colombo”</a:t>
            </a:r>
            <a:r>
              <a:rPr b="1" lang="da">
                <a:solidFill>
                  <a:srgbClr val="980000"/>
                </a:solidFill>
              </a:rPr>
              <a:t> sera au rendez-vous cette année, 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des documents seront mis à la disposition des  parents sur le site de </a:t>
            </a:r>
            <a:r>
              <a:rPr b="1" lang="da">
                <a:solidFill>
                  <a:srgbClr val="0000FF"/>
                </a:solidFill>
              </a:rPr>
              <a:t>Stendhal,</a:t>
            </a:r>
            <a:r>
              <a:rPr b="1" lang="da">
                <a:solidFill>
                  <a:srgbClr val="980000"/>
                </a:solidFill>
              </a:rPr>
              <a:t> 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à remplir et à retourner à </a:t>
            </a:r>
            <a:r>
              <a:rPr b="1" lang="da">
                <a:solidFill>
                  <a:srgbClr val="0000FF"/>
                </a:solidFill>
              </a:rPr>
              <a:t>l’Association des A</a:t>
            </a:r>
            <a:r>
              <a:rPr b="1" lang="da">
                <a:solidFill>
                  <a:srgbClr val="980000"/>
                </a:solidFill>
              </a:rPr>
              <a:t>nciens de Stendhal.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                         date butoir </a:t>
            </a:r>
            <a:r>
              <a:rPr b="1" lang="da"/>
              <a:t>le Dimanche 31 Mars 2019 à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1C4587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b="1" lang="da" sz="1800">
                <a:solidFill>
                  <a:srgbClr val="1C4587"/>
                </a:solidFill>
                <a:latin typeface="EB Garamond"/>
                <a:ea typeface="EB Garamond"/>
                <a:cs typeface="EB Garamond"/>
                <a:sym typeface="EB Garamond"/>
              </a:rPr>
              <a:t>Memorabilia/Hamlet/The Tempest</a:t>
            </a:r>
            <a:r>
              <a:rPr b="1" lang="da" sz="1800">
                <a:solidFill>
                  <a:srgbClr val="980000"/>
                </a:solidFill>
              </a:rPr>
              <a:t> </a:t>
            </a:r>
            <a:r>
              <a:rPr b="1" lang="da">
                <a:solidFill>
                  <a:srgbClr val="980000"/>
                </a:solidFill>
              </a:rPr>
              <a:t>                              </a:t>
            </a:r>
            <a:r>
              <a:rPr lang="da">
                <a:solidFill>
                  <a:srgbClr val="0000FF"/>
                </a:solidFill>
              </a:rPr>
              <a:t>anciensstendhal.milan@gmail.com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 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r>
              <a:rPr b="1" lang="da" sz="1800">
                <a:solidFill>
                  <a:srgbClr val="980000"/>
                </a:solidFill>
              </a:rPr>
              <a:t>             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  </a:t>
            </a:r>
            <a:r>
              <a:rPr b="1" lang="da" sz="1800">
                <a:solidFill>
                  <a:srgbClr val="980000"/>
                </a:solidFill>
              </a:rPr>
              <a:t>                                                                            </a:t>
            </a:r>
            <a:r>
              <a:rPr lang="da" sz="1800">
                <a:solidFill>
                  <a:srgbClr val="980000"/>
                </a:solidFill>
              </a:rPr>
              <a:t>BONNE PARTICIPATION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Aux talents Stendhaliens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     </a:t>
            </a:r>
            <a:r>
              <a:rPr b="1" lang="da" sz="1800">
                <a:solidFill>
                  <a:srgbClr val="980000"/>
                </a:solidFill>
              </a:rPr>
              <a:t>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245875" y="0"/>
            <a:ext cx="1916575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300" y="1006025"/>
            <a:ext cx="1118525" cy="1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0575" y="3717325"/>
            <a:ext cx="1193350" cy="13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975" y="3916075"/>
            <a:ext cx="909901" cy="112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1575" y="3916075"/>
            <a:ext cx="1916582" cy="112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2850" y="3916075"/>
            <a:ext cx="1683557" cy="112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0" y="599100"/>
            <a:ext cx="9144000" cy="45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</a:t>
            </a:r>
            <a:r>
              <a:rPr lang="da">
                <a:solidFill>
                  <a:srgbClr val="0000FF"/>
                </a:solidFill>
              </a:rPr>
              <a:t>Les candidats élèves de 2des, 8 en tout sont sélectionnés pour le projet ADN Monde, auront en début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de semaine les documents (élèves et parents) inhérents au projet à renseigner et à rendre avant le 25 janvier.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            </a:t>
            </a:r>
            <a:r>
              <a:rPr b="1" lang="da">
                <a:solidFill>
                  <a:srgbClr val="666666"/>
                </a:solidFill>
              </a:rPr>
              <a:t> </a:t>
            </a:r>
            <a:r>
              <a:rPr b="1" lang="da">
                <a:solidFill>
                  <a:srgbClr val="434343"/>
                </a:solidFill>
              </a:rPr>
              <a:t>Mlle. Mondellini Viola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</a:t>
            </a:r>
            <a:r>
              <a:rPr b="1" lang="da">
                <a:solidFill>
                  <a:srgbClr val="434343"/>
                </a:solidFill>
              </a:rPr>
              <a:t>M. De Munck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</a:t>
            </a:r>
            <a:r>
              <a:rPr b="1" lang="da">
                <a:solidFill>
                  <a:srgbClr val="434343"/>
                </a:solidFill>
              </a:rPr>
              <a:t>M. Fabre Bruot Alexandre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</a:t>
            </a:r>
            <a:r>
              <a:rPr b="1" lang="da">
                <a:solidFill>
                  <a:srgbClr val="434343"/>
                </a:solidFill>
              </a:rPr>
              <a:t>M. Magliari Marc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</a:t>
            </a:r>
            <a:r>
              <a:rPr b="1" lang="da">
                <a:solidFill>
                  <a:srgbClr val="434343"/>
                </a:solidFill>
              </a:rPr>
              <a:t>M. Pepe Federico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</a:t>
            </a:r>
            <a:r>
              <a:rPr b="1" lang="da">
                <a:solidFill>
                  <a:srgbClr val="434343"/>
                </a:solidFill>
              </a:rPr>
              <a:t>M. Grillo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    </a:t>
            </a:r>
            <a:r>
              <a:rPr b="1" lang="da">
                <a:solidFill>
                  <a:srgbClr val="434343"/>
                </a:solidFill>
              </a:rPr>
              <a:t>M. Viallet Damien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434343"/>
                </a:solidFill>
              </a:rPr>
              <a:t>                                         Mlle Velluto Victoire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75" y="723325"/>
            <a:ext cx="1514800" cy="10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650" y="686800"/>
            <a:ext cx="604947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9630" l="0" r="0" t="4840"/>
          <a:stretch/>
        </p:blipFill>
        <p:spPr>
          <a:xfrm>
            <a:off x="4925450" y="2630200"/>
            <a:ext cx="2472000" cy="24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/>
        </p:nvSpPr>
        <p:spPr>
          <a:xfrm>
            <a:off x="2355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chemeClr val="dk1"/>
                </a:solidFill>
              </a:rPr>
              <a:t> </a:t>
            </a:r>
            <a:r>
              <a:rPr lang="da" sz="1800">
                <a:solidFill>
                  <a:schemeClr val="dk1"/>
                </a:solidFill>
              </a:rPr>
              <a:t>L’Aventure continue. La prouesse et la bravoure de nos </a:t>
            </a:r>
            <a:r>
              <a:rPr b="1" lang="da" sz="1800">
                <a:solidFill>
                  <a:srgbClr val="0000FF"/>
                </a:solidFill>
              </a:rPr>
              <a:t>Petits Ambassadeurs</a:t>
            </a:r>
            <a:r>
              <a:rPr b="1" lang="da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les lancent à la prochaine phase : </a:t>
            </a:r>
            <a:r>
              <a:rPr b="1" lang="da" sz="1800">
                <a:solidFill>
                  <a:srgbClr val="0000FF"/>
                </a:solidFill>
              </a:rPr>
              <a:t>Bilbao.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</a:t>
            </a:r>
            <a:r>
              <a:rPr b="1" lang="da" sz="1800">
                <a:solidFill>
                  <a:srgbClr val="0000FF"/>
                </a:solidFill>
              </a:rPr>
              <a:t>Bravo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aux Petits. Challenge relevé. Gagné!!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r>
              <a:rPr b="1" lang="da" sz="1800">
                <a:solidFill>
                  <a:srgbClr val="0000FF"/>
                </a:solidFill>
              </a:rPr>
              <a:t>Bravo</a:t>
            </a:r>
            <a:r>
              <a:rPr lang="da">
                <a:solidFill>
                  <a:schemeClr val="dk1"/>
                </a:solidFill>
              </a:rPr>
              <a:t> aux mentors.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</a:t>
            </a:r>
            <a:r>
              <a:rPr lang="da">
                <a:solidFill>
                  <a:srgbClr val="0000FF"/>
                </a:solidFill>
              </a:rPr>
              <a:t> </a:t>
            </a:r>
            <a:r>
              <a:rPr b="1" lang="da">
                <a:solidFill>
                  <a:srgbClr val="0000FF"/>
                </a:solidFill>
              </a:rPr>
              <a:t>Ottavia (3ème)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  </a:t>
            </a:r>
            <a:r>
              <a:rPr b="1" lang="da">
                <a:solidFill>
                  <a:srgbClr val="0000FF"/>
                </a:solidFill>
              </a:rPr>
              <a:t>Quentin (CM2)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      </a:t>
            </a:r>
            <a:r>
              <a:rPr b="1" lang="da">
                <a:solidFill>
                  <a:srgbClr val="0000FF"/>
                </a:solidFill>
              </a:rPr>
              <a:t>Beatrice (6ème)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825" y="76850"/>
            <a:ext cx="5684150" cy="10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b="12303" l="0" r="0" t="0"/>
          <a:stretch/>
        </p:blipFill>
        <p:spPr>
          <a:xfrm>
            <a:off x="3386706" y="2664625"/>
            <a:ext cx="1849820" cy="216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476" y="2454850"/>
            <a:ext cx="1536200" cy="216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6">
            <a:alphaModFix/>
          </a:blip>
          <a:srcRect b="0" l="0" r="0" t="8273"/>
          <a:stretch/>
        </p:blipFill>
        <p:spPr>
          <a:xfrm>
            <a:off x="5419000" y="2946500"/>
            <a:ext cx="1622177" cy="205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