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7559675" cx="10080625"/>
  <p:notesSz cx="7559675" cy="10691800"/>
  <p:embeddedFontLst>
    <p:embeddedFont>
      <p:font typeface="Amatic SC"/>
      <p:regular r:id="rId10"/>
      <p:bold r:id="rId11"/>
    </p:embeddedFont>
    <p:embeddedFont>
      <p:font typeface="Lobster"/>
      <p:regular r:id="rId12"/>
    </p:embeddedFont>
    <p:embeddedFont>
      <p:font typeface="Pacifico"/>
      <p:regular r:id="rId13"/>
    </p:embeddedFont>
    <p:embeddedFont>
      <p:font typeface="Allura"/>
      <p:regular r:id="rId14"/>
    </p:embeddedFon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3" Type="http://schemas.openxmlformats.org/officeDocument/2006/relationships/font" Target="fonts/Pacifico-regular.fntdata"/><Relationship Id="rId12" Type="http://schemas.openxmlformats.org/officeDocument/2006/relationships/font" Target="fonts/Lobst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mfortaa-regular.fntdata"/><Relationship Id="rId14" Type="http://schemas.openxmlformats.org/officeDocument/2006/relationships/font" Target="fonts/Allura-regular.fntdata"/><Relationship Id="rId16" Type="http://schemas.openxmlformats.org/officeDocument/2006/relationships/font" Target="fonts/Comforta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9556dd29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9556dd29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1d9fb14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1d9fb14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a1b6d8f1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a1b6d8f1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hyperlink" Target="https://fr.wikipedia.org/wiki/La_C%C3%A9r%C3%A9monie_(film,_1995)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775750" y="789475"/>
            <a:ext cx="77814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08 au 13 octobre 2018 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5" y="1612250"/>
            <a:ext cx="10080600" cy="59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lundi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08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b="1" lang="fr" sz="1800" u="sng">
                <a:solidFill>
                  <a:schemeClr val="dk1"/>
                </a:solidFill>
              </a:rPr>
              <a:t>Primaire</a:t>
            </a:r>
            <a:r>
              <a:rPr b="1" lang="fr" sz="1800">
                <a:solidFill>
                  <a:schemeClr val="dk1"/>
                </a:solidFill>
              </a:rPr>
              <a:t> : Accueil des stagiaires ESABAC</a:t>
            </a:r>
            <a:r>
              <a:rPr lang="fr" sz="1800">
                <a:solidFill>
                  <a:schemeClr val="dk1"/>
                </a:solidFill>
              </a:rPr>
              <a:t> du 08 au 24 octobre.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Accueil de 5 binômes/jour, soit 5 classes concernées par jour.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M. le député </a:t>
            </a:r>
            <a:r>
              <a:rPr b="1" lang="fr" sz="1800">
                <a:solidFill>
                  <a:schemeClr val="dk1"/>
                </a:solidFill>
              </a:rPr>
              <a:t>Meyer Habib </a:t>
            </a:r>
            <a:r>
              <a:rPr lang="fr" sz="1800">
                <a:solidFill>
                  <a:schemeClr val="dk1"/>
                </a:solidFill>
              </a:rPr>
              <a:t>est dans nos murs à partir de 14h30.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</a:t>
            </a:r>
            <a:r>
              <a:rPr b="1" lang="fr" sz="1800">
                <a:solidFill>
                  <a:srgbClr val="FF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 Élections des délégués Collège/Lycée aux instances de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Stendhal    </a:t>
            </a:r>
            <a:r>
              <a:rPr lang="fr" sz="1800">
                <a:solidFill>
                  <a:schemeClr val="dk1"/>
                </a:solidFill>
              </a:rPr>
              <a:t>        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09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M.Menoud</a:t>
            </a:r>
            <a:r>
              <a:rPr lang="fr" sz="1800">
                <a:solidFill>
                  <a:schemeClr val="dk1"/>
                </a:solidFill>
              </a:rPr>
              <a:t>, secrétaire général SE-UNSA hors de France rencontrera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les personnels de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Stendhal </a:t>
            </a:r>
            <a:r>
              <a:rPr lang="fr" sz="1800">
                <a:solidFill>
                  <a:schemeClr val="dk1"/>
                </a:solidFill>
              </a:rPr>
              <a:t>lors d’une réunion ouverte de 12h00 à 14h00. 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E200"/>
                </a:solidFill>
                <a:latin typeface="Amatic SC"/>
                <a:ea typeface="Amatic SC"/>
                <a:cs typeface="Amatic SC"/>
                <a:sym typeface="Amatic SC"/>
              </a:rPr>
              <a:t>Sortie:</a:t>
            </a:r>
            <a:r>
              <a:rPr lang="fr" sz="36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b="1" lang="fr" sz="1800">
                <a:solidFill>
                  <a:schemeClr val="dk1"/>
                </a:solidFill>
              </a:rPr>
              <a:t>CPA/CPD</a:t>
            </a:r>
            <a:r>
              <a:rPr lang="fr" sz="1800">
                <a:solidFill>
                  <a:srgbClr val="0066CC"/>
                </a:solidFill>
              </a:rPr>
              <a:t> </a:t>
            </a:r>
            <a:r>
              <a:rPr lang="fr" sz="1800">
                <a:solidFill>
                  <a:schemeClr val="dk1"/>
                </a:solidFill>
              </a:rPr>
              <a:t>au Bosco in città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Bim</a:t>
            </a:r>
            <a:r>
              <a:rPr b="1" lang="fr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, </a:t>
            </a:r>
            <a:r>
              <a:rPr b="1" lang="fr" sz="2400">
                <a:solidFill>
                  <a:srgbClr val="BF9000"/>
                </a:solidFill>
                <a:latin typeface="Lobster"/>
                <a:ea typeface="Lobster"/>
                <a:cs typeface="Lobster"/>
                <a:sym typeface="Lobster"/>
              </a:rPr>
              <a:t>Boum,</a:t>
            </a:r>
            <a:r>
              <a:rPr b="1" lang="fr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2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Bam </a:t>
            </a:r>
            <a:r>
              <a:rPr lang="fr" sz="1800">
                <a:solidFill>
                  <a:schemeClr val="dk1"/>
                </a:solidFill>
              </a:rPr>
              <a:t>revient de plus belle au Gymnase à 18h00.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6850" y="3547275"/>
            <a:ext cx="91052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56843" y="5828825"/>
            <a:ext cx="1414142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7142" y="6781126"/>
            <a:ext cx="757258" cy="6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875" y="6781125"/>
            <a:ext cx="1322875" cy="6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8988" y="5581300"/>
            <a:ext cx="2202263" cy="8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335913" y="873675"/>
            <a:ext cx="74088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08 au 13 octobre 2018 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25" y="1818675"/>
            <a:ext cx="10080600" cy="57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jeudi 11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b="1" lang="fr" sz="1800">
                <a:solidFill>
                  <a:srgbClr val="CC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Élection des personnels aux différentes instances de </a:t>
            </a: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Stendhal</a:t>
            </a:r>
            <a:endParaRPr b="1"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de 8h00 à 16h00 (heure de l’ouverture des urnes et du dépouillement).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3600">
                <a:solidFill>
                  <a:srgbClr val="00E200"/>
                </a:solidFill>
                <a:latin typeface="Amatic SC"/>
                <a:ea typeface="Amatic SC"/>
                <a:cs typeface="Amatic SC"/>
                <a:sym typeface="Amatic SC"/>
              </a:rPr>
              <a:t> Sortie:</a:t>
            </a:r>
            <a:r>
              <a:rPr b="1" lang="fr" sz="1800">
                <a:solidFill>
                  <a:schemeClr val="dk1"/>
                </a:solidFill>
              </a:rPr>
              <a:t>  CPB/CPC </a:t>
            </a:r>
            <a:r>
              <a:rPr lang="fr" sz="1800">
                <a:solidFill>
                  <a:schemeClr val="dk1"/>
                </a:solidFill>
              </a:rPr>
              <a:t>au Bosco in città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vendredi 12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chemeClr val="dk1"/>
                </a:solidFill>
              </a:rPr>
              <a:t>  </a:t>
            </a:r>
            <a:r>
              <a:rPr b="1" lang="fr" sz="1800">
                <a:solidFill>
                  <a:srgbClr val="CC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Élection des délégués </a:t>
            </a:r>
            <a:r>
              <a:rPr b="1" lang="fr" sz="1800">
                <a:solidFill>
                  <a:schemeClr val="dk1"/>
                </a:solidFill>
              </a:rPr>
              <a:t>CM1/CM2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        </a:t>
            </a:r>
            <a:r>
              <a:rPr b="1" lang="fr" sz="1800">
                <a:solidFill>
                  <a:srgbClr val="CC0000"/>
                </a:solidFill>
              </a:rPr>
              <a:t>Aula Magna:</a:t>
            </a:r>
            <a:r>
              <a:rPr lang="fr"/>
              <a:t>  </a:t>
            </a:r>
            <a:r>
              <a:rPr b="1" lang="fr" sz="1800"/>
              <a:t>Tles toutes séries, </a:t>
            </a:r>
            <a:r>
              <a:rPr lang="fr" sz="1800"/>
              <a:t>DS de Philosophie de 14h00 à 18h00.</a:t>
            </a:r>
            <a:endParaRPr sz="18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779" y="3900725"/>
            <a:ext cx="2265497" cy="9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1275" y="5377575"/>
            <a:ext cx="1700550" cy="12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603275" y="850900"/>
            <a:ext cx="7710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08 au 13 octobre 2018 </a:t>
            </a:r>
            <a:r>
              <a:rPr lang="fr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25" y="1643900"/>
            <a:ext cx="10080600" cy="5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</a:t>
            </a: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Le FSE  lance les Inscriptions pour l’année 2018/2019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Les droits sont de 5.00€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</a:t>
            </a:r>
            <a:r>
              <a:rPr b="1" lang="fr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3000" u="sng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Pains au chocolat</a:t>
            </a:r>
            <a:r>
              <a:rPr b="1"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22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toute la semaine dans le hall du secondaire</a:t>
            </a:r>
            <a:r>
              <a:rPr b="1" lang="fr" sz="22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!!</a:t>
            </a:r>
            <a:endParaRPr b="1" sz="22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A la récré de 10h00.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                      </a:t>
            </a:r>
            <a:r>
              <a:rPr b="1"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Préparez la monnaie exacte.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€ 1.20</a:t>
            </a:r>
            <a:r>
              <a:rPr b="1" lang="fr" sz="30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Régalez vous</a:t>
            </a:r>
            <a:endParaRPr b="1" sz="30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144850" y="1899175"/>
            <a:ext cx="924150" cy="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0" l="0" r="0" t="21079"/>
          <a:stretch/>
        </p:blipFill>
        <p:spPr>
          <a:xfrm>
            <a:off x="2722700" y="2644025"/>
            <a:ext cx="4021850" cy="8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 b="0" l="9288" r="12457" t="0"/>
          <a:stretch/>
        </p:blipFill>
        <p:spPr>
          <a:xfrm>
            <a:off x="-4492375" y="5308950"/>
            <a:ext cx="2162650" cy="17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488" y="5954025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0250" y="5954025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0038" y="5954025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9850" y="5954025"/>
            <a:ext cx="1809750" cy="15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543850" y="1033325"/>
            <a:ext cx="85569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semaine du 08 au 13 octobre 2018 </a:t>
            </a:r>
            <a:r>
              <a:rPr b="1" lang="fr" sz="3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en ville</a:t>
            </a:r>
            <a:r>
              <a:rPr lang="fr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</a:t>
            </a:r>
            <a:endParaRPr sz="3600"/>
          </a:p>
        </p:txBody>
      </p:sp>
      <p:sp>
        <p:nvSpPr>
          <p:cNvPr id="104" name="Google Shape;104;p19"/>
          <p:cNvSpPr txBox="1"/>
          <p:nvPr/>
        </p:nvSpPr>
        <p:spPr>
          <a:xfrm>
            <a:off x="0" y="2012375"/>
            <a:ext cx="9952800" cy="5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                                                                                                                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                                                                                                                          </a:t>
            </a:r>
            <a:r>
              <a:rPr lang="fr" sz="1800">
                <a:solidFill>
                  <a:schemeClr val="dk1"/>
                </a:solidFill>
              </a:rPr>
              <a:t>à la Fabbrica del Vapore di Milano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1105824" y="2320511"/>
            <a:ext cx="3387301" cy="19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6" name="Google Shape;106;p19"/>
          <p:cNvSpPr txBox="1"/>
          <p:nvPr/>
        </p:nvSpPr>
        <p:spPr>
          <a:xfrm>
            <a:off x="199375" y="3616375"/>
            <a:ext cx="5674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>
                <a:latin typeface="Comfortaa"/>
                <a:ea typeface="Comfortaa"/>
                <a:cs typeface="Comfortaa"/>
                <a:sym typeface="Comfortaa"/>
              </a:rPr>
              <a:t>“ Inside Magritte . Emotion Exhibition” 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2205725" y="4991125"/>
            <a:ext cx="4864476" cy="18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214625" y="6290650"/>
            <a:ext cx="6508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Cycle Claude Chabrol </a:t>
            </a:r>
            <a:endParaRPr b="1" sz="30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au cinèma Spazio Oberdan</a:t>
            </a:r>
            <a:endParaRPr b="1" sz="24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236275" y="4967275"/>
            <a:ext cx="26649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Madame Bovary</a:t>
            </a:r>
            <a:endParaRPr>
              <a:solidFill>
                <a:srgbClr val="FF99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305275" y="5293575"/>
            <a:ext cx="22842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00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La Cérémonie</a:t>
            </a:r>
            <a:endParaRPr b="1" sz="1300" u="sng">
              <a:solidFill>
                <a:srgbClr val="FF9900"/>
              </a:solidFill>
              <a:latin typeface="Impact"/>
              <a:ea typeface="Impact"/>
              <a:cs typeface="Impact"/>
              <a:sym typeface="Impact"/>
              <a:hlinkClick r:id="rId5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