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7559675" cx="10080625"/>
  <p:notesSz cx="7559675" cy="10691800"/>
  <p:embeddedFontLst>
    <p:embeddedFont>
      <p:font typeface="Amatic SC"/>
      <p:regular r:id="rId12"/>
      <p:bold r:id="rId13"/>
    </p:embeddedFont>
    <p:embeddedFont>
      <p:font typeface="Lobster"/>
      <p:regular r:id="rId14"/>
    </p:embeddedFont>
    <p:embeddedFont>
      <p:font typeface="Pacifico"/>
      <p:regular r:id="rId15"/>
    </p:embeddedFont>
    <p:embeddedFont>
      <p:font typeface="Allura"/>
      <p:regular r:id="rId16"/>
    </p:embeddedFont>
    <p:embeddedFont>
      <p:font typeface="Comfortaa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AmaticSC-bold.fntdata"/><Relationship Id="rId12" Type="http://schemas.openxmlformats.org/officeDocument/2006/relationships/font" Target="fonts/AmaticSC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Pacifico-regular.fntdata"/><Relationship Id="rId14" Type="http://schemas.openxmlformats.org/officeDocument/2006/relationships/font" Target="fonts/Lobster-regular.fntdata"/><Relationship Id="rId17" Type="http://schemas.openxmlformats.org/officeDocument/2006/relationships/font" Target="fonts/Comfortaa-regular.fntdata"/><Relationship Id="rId16" Type="http://schemas.openxmlformats.org/officeDocument/2006/relationships/font" Target="fonts/Allur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Comforta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7c47b5a8e_0_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7c47b5a8e_0_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652732bba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652732bba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606e48676_0_1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606e48676_0_1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1d9fb14aa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1d9fb14aa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7f7fd3ac5_1_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7f7fd3ac5_1_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606efd19f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606efd19f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1" name="Google Shape;41;p11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2" name="Google Shape;42;p11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3" name="Google Shape;43;p11"/>
          <p:cNvSpPr txBox="1"/>
          <p:nvPr>
            <p:ph idx="3" type="body"/>
          </p:nvPr>
        </p:nvSpPr>
        <p:spPr>
          <a:xfrm>
            <a:off x="504000" y="405936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504000" y="176904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7" name="Google Shape;47;p12"/>
          <p:cNvSpPr txBox="1"/>
          <p:nvPr>
            <p:ph idx="2" type="body"/>
          </p:nvPr>
        </p:nvSpPr>
        <p:spPr>
          <a:xfrm>
            <a:off x="504000" y="405936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0" name="Google Shape;50;p13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1" name="Google Shape;51;p13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2" name="Google Shape;52;p13"/>
          <p:cNvSpPr txBox="1"/>
          <p:nvPr>
            <p:ph idx="3" type="body"/>
          </p:nvPr>
        </p:nvSpPr>
        <p:spPr>
          <a:xfrm>
            <a:off x="515268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3" name="Google Shape;53;p13"/>
          <p:cNvSpPr txBox="1"/>
          <p:nvPr>
            <p:ph idx="4" type="body"/>
          </p:nvPr>
        </p:nvSpPr>
        <p:spPr>
          <a:xfrm>
            <a:off x="50400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8" name="Google Shape;58;p14"/>
          <p:cNvSpPr/>
          <p:nvPr/>
        </p:nvSpPr>
        <p:spPr>
          <a:xfrm>
            <a:off x="504000" y="1769040"/>
            <a:ext cx="9071700" cy="438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4"/>
          <p:cNvSpPr/>
          <p:nvPr/>
        </p:nvSpPr>
        <p:spPr>
          <a:xfrm>
            <a:off x="-1202350" y="2632990"/>
            <a:ext cx="9071700" cy="43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ise en page personnalisée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-2585140" y="2446061"/>
            <a:ext cx="9180900" cy="1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50400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4" name="Google Shape;24;p6"/>
          <p:cNvSpPr txBox="1"/>
          <p:nvPr>
            <p:ph idx="2" type="body"/>
          </p:nvPr>
        </p:nvSpPr>
        <p:spPr>
          <a:xfrm>
            <a:off x="515268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263885" y="1839236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idx="1" type="subTitle"/>
          </p:nvPr>
        </p:nvSpPr>
        <p:spPr>
          <a:xfrm>
            <a:off x="504488" y="342470"/>
            <a:ext cx="9071700" cy="58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1" name="Google Shape;31;p9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" name="Google Shape;32;p9"/>
          <p:cNvSpPr txBox="1"/>
          <p:nvPr>
            <p:ph idx="2" type="body"/>
          </p:nvPr>
        </p:nvSpPr>
        <p:spPr>
          <a:xfrm>
            <a:off x="50400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3" name="Google Shape;33;p9"/>
          <p:cNvSpPr txBox="1"/>
          <p:nvPr>
            <p:ph idx="3" type="body"/>
          </p:nvPr>
        </p:nvSpPr>
        <p:spPr>
          <a:xfrm>
            <a:off x="515268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50400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7" name="Google Shape;37;p10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8" name="Google Shape;38;p10"/>
          <p:cNvSpPr txBox="1"/>
          <p:nvPr>
            <p:ph idx="3" type="body"/>
          </p:nvPr>
        </p:nvSpPr>
        <p:spPr>
          <a:xfrm>
            <a:off x="515268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4.jpg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510077" y="6887175"/>
            <a:ext cx="23766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488898" y="6887175"/>
            <a:ext cx="32334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7314437" y="6887175"/>
            <a:ext cx="23766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98400" y="2533875"/>
            <a:ext cx="6151715" cy="107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5052" y="373275"/>
            <a:ext cx="790023" cy="81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8245" y="1314675"/>
            <a:ext cx="1451615" cy="79685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mc:AlternateContent>
    <mc:Choice Requires="p14">
      <p:transition spd="slow" p14:dur="5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8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1192861" y="2222546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8000">
                <a:latin typeface="Allura"/>
                <a:ea typeface="Allura"/>
                <a:cs typeface="Allura"/>
                <a:sym typeface="Allura"/>
              </a:rPr>
              <a:t>     </a:t>
            </a:r>
            <a:r>
              <a:rPr b="1" i="1" lang="fr" sz="102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102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2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fr" sz="102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fr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fr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1044925" y="807600"/>
            <a:ext cx="76230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17 au 21 Décembre 2018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0" name="Google Shape;70;p16"/>
          <p:cNvPicPr preferRelativeResize="0"/>
          <p:nvPr/>
        </p:nvPicPr>
        <p:blipFill rotWithShape="1">
          <a:blip r:embed="rId3">
            <a:alphaModFix/>
          </a:blip>
          <a:srcRect b="36039" l="0" r="0" t="23965"/>
          <a:stretch/>
        </p:blipFill>
        <p:spPr>
          <a:xfrm>
            <a:off x="12521600" y="5130800"/>
            <a:ext cx="2262225" cy="3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-1960625" y="1376200"/>
            <a:ext cx="11310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lang="fr" sz="1800">
                <a:solidFill>
                  <a:schemeClr val="dk1"/>
                </a:solidFill>
              </a:rPr>
              <a:t>.</a:t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6175" y="6773425"/>
            <a:ext cx="1950350" cy="12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31225" y="1966825"/>
            <a:ext cx="10080600" cy="55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rgbClr val="5B0F00"/>
                </a:solidFill>
              </a:rPr>
              <a:t>                         </a:t>
            </a:r>
            <a:r>
              <a:rPr b="1" lang="fr" sz="2200">
                <a:solidFill>
                  <a:srgbClr val="5B0F00"/>
                </a:solidFill>
              </a:rPr>
              <a:t>Conseils des classes du 1</a:t>
            </a:r>
            <a:r>
              <a:rPr b="1" lang="fr">
                <a:solidFill>
                  <a:srgbClr val="5B0F00"/>
                </a:solidFill>
              </a:rPr>
              <a:t>er</a:t>
            </a:r>
            <a:r>
              <a:rPr b="1" lang="fr" sz="2200">
                <a:solidFill>
                  <a:srgbClr val="5B0F00"/>
                </a:solidFill>
              </a:rPr>
              <a:t> trimestre </a:t>
            </a:r>
            <a:endParaRPr b="1" sz="2200">
              <a:solidFill>
                <a:srgbClr val="5B0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 u="sng">
                <a:solidFill>
                  <a:srgbClr val="741B47"/>
                </a:solidFill>
                <a:latin typeface="Amatic SC"/>
                <a:ea typeface="Amatic SC"/>
                <a:cs typeface="Amatic SC"/>
                <a:sym typeface="Amatic SC"/>
              </a:rPr>
              <a:t>LUNDI 17 </a:t>
            </a:r>
            <a:endParaRPr b="1" sz="2800" u="sng">
              <a:solidFill>
                <a:srgbClr val="741B47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Salle de Réunion: </a:t>
            </a:r>
            <a:r>
              <a:rPr b="1" lang="fr" sz="1800">
                <a:solidFill>
                  <a:schemeClr val="dk1"/>
                </a:solidFill>
              </a:rPr>
              <a:t>6B</a:t>
            </a:r>
            <a:r>
              <a:rPr lang="fr" sz="1800">
                <a:solidFill>
                  <a:schemeClr val="dk1"/>
                </a:solidFill>
              </a:rPr>
              <a:t>, PP, Mme Adda, préside M Bocquel à 16h05.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    </a:t>
            </a:r>
            <a:r>
              <a:rPr b="1" lang="fr" sz="1800">
                <a:solidFill>
                  <a:schemeClr val="dk1"/>
                </a:solidFill>
              </a:rPr>
              <a:t>1S</a:t>
            </a:r>
            <a:r>
              <a:rPr lang="fr" sz="1800">
                <a:solidFill>
                  <a:schemeClr val="dk1"/>
                </a:solidFill>
              </a:rPr>
              <a:t>, PP, MM. Pichonnier et Giani, préside M Bocquel à 17H00.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            Salle 103 :</a:t>
            </a:r>
            <a:r>
              <a:rPr b="1" lang="fr" sz="1800">
                <a:solidFill>
                  <a:schemeClr val="dk1"/>
                </a:solidFill>
              </a:rPr>
              <a:t> 2A, </a:t>
            </a:r>
            <a:r>
              <a:rPr lang="fr" sz="1800">
                <a:solidFill>
                  <a:schemeClr val="dk1"/>
                </a:solidFill>
              </a:rPr>
              <a:t>PP, M. Cholvy, préside Mme Charbonnier à 18h00.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800" u="sng">
                <a:solidFill>
                  <a:srgbClr val="741B47"/>
                </a:solidFill>
                <a:latin typeface="Amatic SC"/>
                <a:ea typeface="Amatic SC"/>
                <a:cs typeface="Amatic SC"/>
                <a:sym typeface="Amatic SC"/>
              </a:rPr>
              <a:t>mARDI 18 </a:t>
            </a:r>
            <a:endParaRPr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Salle 103 :</a:t>
            </a:r>
            <a:r>
              <a:rPr b="1" lang="fr" sz="1800">
                <a:solidFill>
                  <a:schemeClr val="dk1"/>
                </a:solidFill>
              </a:rPr>
              <a:t> 4B</a:t>
            </a:r>
            <a:r>
              <a:rPr lang="fr" sz="1800">
                <a:solidFill>
                  <a:schemeClr val="dk1"/>
                </a:solidFill>
              </a:rPr>
              <a:t>, PP, M Lefebvre, préside Mme Charbonnier à 17h00.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Salle de Réunion: </a:t>
            </a:r>
            <a:r>
              <a:rPr b="1" lang="fr" sz="1800">
                <a:solidFill>
                  <a:schemeClr val="dk1"/>
                </a:solidFill>
              </a:rPr>
              <a:t>5D</a:t>
            </a:r>
            <a:r>
              <a:rPr lang="fr" sz="1800">
                <a:solidFill>
                  <a:schemeClr val="dk1"/>
                </a:solidFill>
              </a:rPr>
              <a:t>, PP, M. Estanguet, préside M.Bocquel à 17h00.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    </a:t>
            </a:r>
            <a:r>
              <a:rPr b="1" lang="fr" sz="1800">
                <a:solidFill>
                  <a:schemeClr val="dk1"/>
                </a:solidFill>
              </a:rPr>
              <a:t>2B</a:t>
            </a:r>
            <a:r>
              <a:rPr lang="fr" sz="1800">
                <a:solidFill>
                  <a:schemeClr val="dk1"/>
                </a:solidFill>
              </a:rPr>
              <a:t>, PP, Mme Lacroix, préside M.Bocquel à 18h00.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 u="sng">
                <a:solidFill>
                  <a:srgbClr val="741B47"/>
                </a:solidFill>
                <a:latin typeface="Amatic SC"/>
                <a:ea typeface="Amatic SC"/>
                <a:cs typeface="Amatic SC"/>
                <a:sym typeface="Amatic SC"/>
              </a:rPr>
              <a:t>Mercredi 19</a:t>
            </a:r>
            <a:endParaRPr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</a:t>
            </a:r>
            <a:r>
              <a:rPr b="1" lang="fr" sz="2400">
                <a:solidFill>
                  <a:srgbClr val="A61C00"/>
                </a:solidFill>
              </a:rPr>
              <a:t>Classes du lycée : </a:t>
            </a:r>
            <a:r>
              <a:rPr b="1" lang="fr" sz="2400" u="sng">
                <a:solidFill>
                  <a:srgbClr val="A61C00"/>
                </a:solidFill>
              </a:rPr>
              <a:t>Réunion Parents/Professeurs</a:t>
            </a:r>
            <a:endParaRPr b="1" sz="2400"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A61C00"/>
                </a:solidFill>
              </a:rPr>
              <a:t>                                         de 17h00 à 19h45. </a:t>
            </a:r>
            <a:endParaRPr b="1" sz="2400">
              <a:solidFill>
                <a:srgbClr val="A61C00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</a:t>
            </a:r>
            <a:r>
              <a:rPr b="1" lang="fr" sz="2400">
                <a:solidFill>
                  <a:srgbClr val="A61C00"/>
                </a:solidFill>
              </a:rPr>
              <a:t> </a:t>
            </a:r>
            <a:endParaRPr b="1" sz="2400">
              <a:solidFill>
                <a:srgbClr val="A61C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highlight>
                  <a:srgbClr val="FFFFFF"/>
                </a:highlight>
              </a:rPr>
              <a:t>                                        de 17h00 à 19h45.</a:t>
            </a:r>
            <a:endParaRPr sz="1800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solidFill>
                  <a:schemeClr val="lt1"/>
                </a:solidFill>
                <a:highlight>
                  <a:srgbClr val="FFFFFF"/>
                </a:highlight>
              </a:rPr>
              <a:t>                      </a:t>
            </a:r>
            <a:endParaRPr sz="18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10972650" y="4770750"/>
            <a:ext cx="64035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5">
            <a:alphaModFix/>
          </a:blip>
          <a:srcRect b="16359" l="0" r="0" t="0"/>
          <a:stretch/>
        </p:blipFill>
        <p:spPr>
          <a:xfrm>
            <a:off x="210975" y="6384875"/>
            <a:ext cx="1444975" cy="7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1279350" y="727225"/>
            <a:ext cx="75219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17 au 21 décembre 2018 </a:t>
            </a:r>
            <a:endParaRPr/>
          </a:p>
        </p:txBody>
      </p:sp>
      <p:sp>
        <p:nvSpPr>
          <p:cNvPr id="81" name="Google Shape;81;p17"/>
          <p:cNvSpPr txBox="1"/>
          <p:nvPr/>
        </p:nvSpPr>
        <p:spPr>
          <a:xfrm>
            <a:off x="25" y="1653325"/>
            <a:ext cx="10080600" cy="59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 17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fr" sz="38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fr" sz="1800">
                <a:solidFill>
                  <a:srgbClr val="FF0000"/>
                </a:solidFill>
              </a:rPr>
              <a:t> Aula Magna: </a:t>
            </a:r>
            <a:r>
              <a:rPr b="1" lang="fr" sz="1800"/>
              <a:t>Classes </a:t>
            </a:r>
            <a:r>
              <a:rPr lang="fr" sz="1800"/>
              <a:t>de</a:t>
            </a:r>
            <a:r>
              <a:rPr b="1" lang="fr" sz="1800"/>
              <a:t> 1ères </a:t>
            </a:r>
            <a:r>
              <a:rPr lang="fr" sz="1800"/>
              <a:t>en Ds Svt</a:t>
            </a:r>
            <a:r>
              <a:rPr b="1" lang="fr" sz="1800"/>
              <a:t> </a:t>
            </a:r>
            <a:r>
              <a:rPr lang="fr" sz="1800"/>
              <a:t>de 10h00 à 11h00.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                       </a:t>
            </a:r>
            <a:r>
              <a:rPr b="1" lang="fr" sz="1800">
                <a:solidFill>
                  <a:srgbClr val="FF0000"/>
                </a:solidFill>
              </a:rPr>
              <a:t>Aula Magna: </a:t>
            </a:r>
            <a:r>
              <a:rPr b="1" lang="fr" sz="1800"/>
              <a:t>Chorale MAT 3 et 4 </a:t>
            </a:r>
            <a:r>
              <a:rPr lang="fr" sz="1800"/>
              <a:t>de 13h30 à 14h30.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   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                  </a:t>
            </a:r>
            <a:r>
              <a:rPr b="1" lang="fr" sz="1800">
                <a:solidFill>
                  <a:schemeClr val="dk1"/>
                </a:solidFill>
              </a:rPr>
              <a:t>Musique</a:t>
            </a:r>
            <a:r>
              <a:rPr lang="fr" sz="1800">
                <a:solidFill>
                  <a:schemeClr val="dk1"/>
                </a:solidFill>
              </a:rPr>
              <a:t>, séance ouverte aux parents de </a:t>
            </a:r>
            <a:r>
              <a:rPr b="1" lang="fr" sz="1800">
                <a:solidFill>
                  <a:schemeClr val="dk1"/>
                </a:solidFill>
              </a:rPr>
              <a:t>CE2A</a:t>
            </a:r>
            <a:r>
              <a:rPr lang="fr" sz="1800">
                <a:solidFill>
                  <a:schemeClr val="dk1"/>
                </a:solidFill>
              </a:rPr>
              <a:t> et </a:t>
            </a:r>
            <a:r>
              <a:rPr b="1" lang="fr" sz="1800">
                <a:solidFill>
                  <a:schemeClr val="dk1"/>
                </a:solidFill>
              </a:rPr>
              <a:t>B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                       de 15h00 à 16h00.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</a:t>
            </a:r>
            <a:r>
              <a:rPr b="1" lang="fr" sz="1800">
                <a:solidFill>
                  <a:srgbClr val="0000FF"/>
                </a:solidFill>
              </a:rPr>
              <a:t>Stage de formation AEFE pour l’Équipe de Philosophie et de Lettres du 17 au 18 matin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b="1" lang="fr" sz="1800">
                <a:solidFill>
                  <a:schemeClr val="dk1"/>
                </a:solidFill>
              </a:rPr>
              <a:t>CPA</a:t>
            </a:r>
            <a:r>
              <a:rPr lang="fr" sz="1800">
                <a:solidFill>
                  <a:schemeClr val="dk1"/>
                </a:solidFill>
              </a:rPr>
              <a:t> et</a:t>
            </a:r>
            <a:r>
              <a:rPr b="1" lang="fr" sz="1800">
                <a:solidFill>
                  <a:schemeClr val="dk1"/>
                </a:solidFill>
              </a:rPr>
              <a:t> C,</a:t>
            </a:r>
            <a:r>
              <a:rPr lang="fr" sz="1800">
                <a:solidFill>
                  <a:schemeClr val="dk1"/>
                </a:solidFill>
              </a:rPr>
              <a:t> Exposition  Picasso au Palazzo Reale.        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18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1800">
                <a:solidFill>
                  <a:srgbClr val="FF0000"/>
                </a:solidFill>
              </a:rPr>
              <a:t>Salle de Réunion: </a:t>
            </a:r>
            <a:r>
              <a:rPr b="1" lang="fr" sz="1800">
                <a:solidFill>
                  <a:schemeClr val="dk1"/>
                </a:solidFill>
              </a:rPr>
              <a:t>Réunion des Délégués </a:t>
            </a:r>
            <a:r>
              <a:rPr lang="fr" sz="1800">
                <a:solidFill>
                  <a:schemeClr val="dk1"/>
                </a:solidFill>
              </a:rPr>
              <a:t>CM1 et CM2 à 17h00 Réf. M Saura.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                         Aula Magna: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b="1" lang="fr" sz="1800">
                <a:solidFill>
                  <a:schemeClr val="dk1"/>
                </a:solidFill>
              </a:rPr>
              <a:t>CE1B</a:t>
            </a:r>
            <a:r>
              <a:rPr lang="fr" sz="1800">
                <a:solidFill>
                  <a:schemeClr val="dk1"/>
                </a:solidFill>
              </a:rPr>
              <a:t>, Répétitions de 15h00 à 16h00.</a:t>
            </a:r>
            <a:r>
              <a:rPr b="1" lang="fr" sz="1800">
                <a:solidFill>
                  <a:srgbClr val="FF0000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FF0000"/>
                </a:solidFill>
              </a:rPr>
              <a:t>                                                    </a:t>
            </a:r>
            <a:r>
              <a:rPr b="1" lang="fr" sz="1800">
                <a:solidFill>
                  <a:srgbClr val="FF0000"/>
                </a:solidFill>
              </a:rPr>
              <a:t>    </a:t>
            </a:r>
            <a:r>
              <a:rPr lang="fr" sz="18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</a:t>
            </a:r>
            <a:r>
              <a:rPr lang="fr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</a:t>
            </a:r>
            <a:r>
              <a:rPr lang="fr" sz="1800">
                <a:solidFill>
                  <a:schemeClr val="dk1"/>
                </a:solidFill>
              </a:rPr>
              <a:t>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.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FF0000"/>
                </a:solidFill>
              </a:rPr>
              <a:t>                                                    </a:t>
            </a:r>
            <a:r>
              <a:rPr b="1" lang="fr" sz="1800">
                <a:solidFill>
                  <a:srgbClr val="FF0000"/>
                </a:solidFill>
              </a:rPr>
              <a:t>    </a:t>
            </a:r>
            <a:r>
              <a:rPr lang="fr" sz="18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</a:t>
            </a:r>
            <a:r>
              <a:rPr lang="fr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</a:t>
            </a:r>
            <a:r>
              <a:rPr lang="fr" sz="1800">
                <a:solidFill>
                  <a:schemeClr val="dk1"/>
                </a:solidFill>
              </a:rPr>
              <a:t>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91321A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13667125" y="667175"/>
            <a:ext cx="600450" cy="5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40700" y="4471763"/>
            <a:ext cx="809000" cy="8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10909975" y="4991725"/>
            <a:ext cx="4068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900">
                <a:solidFill>
                  <a:schemeClr val="dk1"/>
                </a:solidFill>
              </a:rPr>
              <a:t> </a:t>
            </a:r>
            <a:endParaRPr sz="1900"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16359" l="0" r="0" t="0"/>
          <a:stretch/>
        </p:blipFill>
        <p:spPr>
          <a:xfrm>
            <a:off x="12020725" y="622825"/>
            <a:ext cx="1316100" cy="6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1260463" y="697525"/>
            <a:ext cx="7559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0" y="1860825"/>
            <a:ext cx="10252500" cy="56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1346388" y="232625"/>
            <a:ext cx="7559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17 au 21 décembre 2018</a:t>
            </a:r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0" y="1090975"/>
            <a:ext cx="10080600" cy="6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mercredi 19</a:t>
            </a: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rgbClr val="FF0000"/>
                </a:solidFill>
              </a:rPr>
              <a:t>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r>
              <a:rPr b="1" lang="fr" sz="1800">
                <a:solidFill>
                  <a:srgbClr val="FF0000"/>
                </a:solidFill>
              </a:rPr>
              <a:t>Aula Magna: </a:t>
            </a:r>
            <a:r>
              <a:rPr b="1" lang="fr" sz="1800"/>
              <a:t>Primaire-Spectacle CP A/B/C/D </a:t>
            </a:r>
            <a:r>
              <a:rPr lang="fr" sz="1800"/>
              <a:t>de 10h30 à 12h00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 </a:t>
            </a: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 20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rgbClr val="FF0000"/>
                </a:solidFill>
              </a:rPr>
              <a:t>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r>
              <a:rPr b="1" lang="fr" sz="1800">
                <a:solidFill>
                  <a:srgbClr val="FF0000"/>
                </a:solidFill>
              </a:rPr>
              <a:t>Aula Magna:</a:t>
            </a:r>
            <a:r>
              <a:rPr b="1" lang="fr" sz="1800">
                <a:solidFill>
                  <a:schemeClr val="dk1"/>
                </a:solidFill>
              </a:rPr>
              <a:t> Mat (GS) 5,6,7</a:t>
            </a:r>
            <a:r>
              <a:rPr lang="fr" sz="1800">
                <a:solidFill>
                  <a:schemeClr val="dk1"/>
                </a:solidFill>
              </a:rPr>
              <a:t> en Chorale de 8h00 à 9h30.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800">
                <a:solidFill>
                  <a:schemeClr val="dk1"/>
                </a:solidFill>
              </a:rPr>
              <a:t>                                                       </a:t>
            </a:r>
            <a:r>
              <a:rPr b="1" lang="fr" sz="1800">
                <a:solidFill>
                  <a:schemeClr val="dk1"/>
                </a:solidFill>
              </a:rPr>
              <a:t>CE1B</a:t>
            </a:r>
            <a:r>
              <a:rPr lang="fr" sz="1800">
                <a:solidFill>
                  <a:schemeClr val="dk1"/>
                </a:solidFill>
              </a:rPr>
              <a:t>,Répétition de 13h00 à 15h00. + Spectacle à 15h00.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  </a:t>
            </a:r>
            <a:r>
              <a:rPr b="1" lang="fr" sz="1800">
                <a:solidFill>
                  <a:schemeClr val="dk1"/>
                </a:solidFill>
              </a:rPr>
              <a:t>Présentation</a:t>
            </a:r>
            <a:r>
              <a:rPr lang="fr" sz="1800">
                <a:solidFill>
                  <a:schemeClr val="dk1"/>
                </a:solidFill>
              </a:rPr>
              <a:t> de la</a:t>
            </a:r>
            <a:r>
              <a:rPr b="1" lang="fr" sz="1800">
                <a:solidFill>
                  <a:schemeClr val="dk1"/>
                </a:solidFill>
              </a:rPr>
              <a:t> </a:t>
            </a:r>
            <a:r>
              <a:rPr b="1" lang="fr" sz="1800" u="sng">
                <a:solidFill>
                  <a:schemeClr val="dk1"/>
                </a:solidFill>
              </a:rPr>
              <a:t>terza media</a:t>
            </a:r>
            <a:r>
              <a:rPr b="1" lang="fr" sz="1800">
                <a:solidFill>
                  <a:schemeClr val="dk1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aux familles à 17h00.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  Réf: La Direction, en présence de l’Équipe d’Italien.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</a:t>
            </a:r>
            <a:r>
              <a:rPr b="1" lang="fr" sz="2400">
                <a:solidFill>
                  <a:srgbClr val="0000FF"/>
                </a:solidFill>
              </a:rPr>
              <a:t>Cantine: Repas de Noël. </a:t>
            </a:r>
            <a:r>
              <a:rPr b="1" lang="fr" sz="2400">
                <a:solidFill>
                  <a:schemeClr val="dk1"/>
                </a:solidFill>
              </a:rPr>
              <a:t> </a:t>
            </a:r>
            <a:r>
              <a:rPr b="1" lang="fr" sz="1800">
                <a:solidFill>
                  <a:schemeClr val="dk1"/>
                </a:solidFill>
              </a:rPr>
              <a:t>     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    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b="1" lang="fr" sz="1800">
                <a:solidFill>
                  <a:schemeClr val="dk1"/>
                </a:solidFill>
              </a:rPr>
              <a:t>3èmes</a:t>
            </a:r>
            <a:r>
              <a:rPr lang="fr" sz="1800">
                <a:solidFill>
                  <a:schemeClr val="dk1"/>
                </a:solidFill>
              </a:rPr>
              <a:t> Germanistes, visite de la </a:t>
            </a:r>
            <a:r>
              <a:rPr lang="fr" sz="1800" u="sng">
                <a:solidFill>
                  <a:schemeClr val="dk1"/>
                </a:solidFill>
              </a:rPr>
              <a:t>Deutch schule,</a:t>
            </a:r>
            <a:r>
              <a:rPr lang="fr" sz="1800">
                <a:solidFill>
                  <a:schemeClr val="dk1"/>
                </a:solidFill>
              </a:rPr>
              <a:t> la matinée. Ref Mme Gardair-Viallet.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Accomp. M Esseghaïer.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vendredi 21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rgbClr val="FF0000"/>
                </a:solidFill>
              </a:rPr>
              <a:t> </a:t>
            </a:r>
            <a:r>
              <a:rPr b="1" lang="fr" sz="1800">
                <a:solidFill>
                  <a:schemeClr val="dk1"/>
                </a:solidFill>
              </a:rPr>
              <a:t>                      </a:t>
            </a:r>
            <a:r>
              <a:rPr b="1" lang="fr" sz="1800">
                <a:solidFill>
                  <a:srgbClr val="0000FF"/>
                </a:solidFill>
              </a:rPr>
              <a:t> </a:t>
            </a:r>
            <a:r>
              <a:rPr lang="fr" sz="1800">
                <a:solidFill>
                  <a:srgbClr val="FF0000"/>
                </a:solidFill>
              </a:rPr>
              <a:t> </a:t>
            </a:r>
            <a:endParaRPr b="1" sz="3600">
              <a:solidFill>
                <a:srgbClr val="00FF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  </a:t>
            </a:r>
            <a:r>
              <a:rPr b="1" lang="fr" sz="1800"/>
              <a:t>CM2D,</a:t>
            </a:r>
            <a:r>
              <a:rPr lang="fr" sz="1800"/>
              <a:t> au Cinéma.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fr" sz="2400"/>
              <a:t> 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00" y="4371150"/>
            <a:ext cx="824107" cy="9450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/>
        </p:nvSpPr>
        <p:spPr>
          <a:xfrm>
            <a:off x="974950" y="617900"/>
            <a:ext cx="75594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                   </a:t>
            </a:r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25" y="1564225"/>
            <a:ext cx="10080600" cy="59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</a:t>
            </a:r>
            <a:r>
              <a:rPr lang="fr"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            </a:t>
            </a:r>
            <a:r>
              <a:rPr lang="fr" sz="2400">
                <a:solidFill>
                  <a:srgbClr val="0B5394"/>
                </a:solidFill>
              </a:rPr>
              <a:t>POURSUIT LE PROJET APPARTENANCE ET SOLIDARITÉ,</a:t>
            </a:r>
            <a:endParaRPr sz="24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B5394"/>
                </a:solidFill>
              </a:rPr>
              <a:t>    des SWEAT</a:t>
            </a:r>
            <a:r>
              <a:rPr lang="fr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“Stendhal”</a:t>
            </a:r>
            <a:r>
              <a:rPr lang="fr" sz="2400">
                <a:solidFill>
                  <a:srgbClr val="0000FF"/>
                </a:solidFill>
              </a:rPr>
              <a:t> </a:t>
            </a:r>
            <a:r>
              <a:rPr lang="fr" sz="2400">
                <a:solidFill>
                  <a:srgbClr val="0B5394"/>
                </a:solidFill>
              </a:rPr>
              <a:t>à capuche en noir et en blanc de XS à XL </a:t>
            </a:r>
            <a:endParaRPr sz="24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rgbClr val="0B5394"/>
                </a:solidFill>
              </a:rPr>
              <a:t>                           en vente à partir du lundi 17 décembre à € 25.00.</a:t>
            </a:r>
            <a:endParaRPr sz="24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b="1" lang="fr" sz="2400">
                <a:solidFill>
                  <a:schemeClr val="hlink"/>
                </a:solidFill>
              </a:rPr>
              <a:t>Les bénéfices seront reversés à l’Association</a:t>
            </a: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b="1"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“en route vers le népal, de l’aide pour les enfants en place”</a:t>
            </a:r>
            <a:endParaRPr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lang="fr" sz="2400">
                <a:solidFill>
                  <a:schemeClr val="hlink"/>
                </a:solidFill>
              </a:rPr>
              <a:t> idée et projet d’une ancienne Stendhalienne..</a:t>
            </a:r>
            <a:endParaRPr sz="24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 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          </a:t>
            </a:r>
            <a:r>
              <a:rPr b="1" lang="fr" sz="2200">
                <a:solidFill>
                  <a:schemeClr val="hlink"/>
                </a:solidFill>
              </a:rPr>
              <a:t>Du 04 au 20 décembre tous les mardi et jeudi à 15h00 dans le hall : </a:t>
            </a:r>
            <a:endParaRPr b="1" sz="2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hlink"/>
                </a:solidFill>
              </a:rPr>
              <a:t>        </a:t>
            </a: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nspiré de la tradition américaine</a:t>
            </a:r>
            <a:endParaRPr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hlink"/>
                </a:solidFill>
              </a:rPr>
              <a:t> </a:t>
            </a:r>
            <a:endParaRPr b="1" sz="22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    </a:t>
            </a:r>
            <a:endParaRPr b="1" sz="18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</a:t>
            </a:r>
            <a:r>
              <a:rPr lang="fr" sz="800">
                <a:solidFill>
                  <a:schemeClr val="hlink"/>
                </a:solidFill>
              </a:rPr>
              <a:t>                 </a:t>
            </a:r>
            <a:r>
              <a:rPr lang="fr" sz="2400">
                <a:solidFill>
                  <a:srgbClr val="0066CC"/>
                </a:solidFill>
                <a:latin typeface="Lobster"/>
                <a:ea typeface="Lobster"/>
                <a:cs typeface="Lobster"/>
                <a:sym typeface="Lobster"/>
              </a:rPr>
              <a:t>    Offrez des candy canes!! En vente à € 1.00</a:t>
            </a:r>
            <a:endParaRPr sz="1800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</a:rPr>
              <a:t>    </a:t>
            </a: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66CC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</a:t>
            </a:r>
            <a:r>
              <a:rPr b="1" lang="fr" sz="1800">
                <a:solidFill>
                  <a:schemeClr val="hlink"/>
                </a:solidFill>
              </a:rPr>
              <a:t>                           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b="1"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            </a:t>
            </a:r>
            <a:endParaRPr b="1"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fr" sz="3000">
                <a:solidFill>
                  <a:srgbClr val="9900FF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   </a:t>
            </a:r>
            <a:r>
              <a:rPr b="1" lang="fr" sz="2400">
                <a:latin typeface="Lobster"/>
                <a:ea typeface="Lobster"/>
                <a:cs typeface="Lobster"/>
                <a:sym typeface="Lobster"/>
              </a:rPr>
              <a:t>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631594" y="1397450"/>
            <a:ext cx="701706" cy="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11495775" y="3659350"/>
            <a:ext cx="775924" cy="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9775" y="5526417"/>
            <a:ext cx="775925" cy="18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5">
            <a:alphaModFix/>
          </a:blip>
          <a:srcRect b="13442" l="7905" r="63051" t="36880"/>
          <a:stretch/>
        </p:blipFill>
        <p:spPr>
          <a:xfrm>
            <a:off x="452875" y="2736300"/>
            <a:ext cx="1759221" cy="10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6">
            <a:alphaModFix/>
          </a:blip>
          <a:srcRect b="14558" l="1305" r="1305" t="11086"/>
          <a:stretch/>
        </p:blipFill>
        <p:spPr>
          <a:xfrm>
            <a:off x="6082646" y="5168150"/>
            <a:ext cx="1966429" cy="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7">
            <a:alphaModFix/>
          </a:blip>
          <a:srcRect b="9106" l="24374" r="20128" t="6576"/>
          <a:stretch/>
        </p:blipFill>
        <p:spPr>
          <a:xfrm>
            <a:off x="5030338" y="5085125"/>
            <a:ext cx="623275" cy="9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4096050" y="617900"/>
            <a:ext cx="1689675" cy="9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8">
            <a:alphaModFix/>
          </a:blip>
          <a:srcRect b="16492" l="0" r="0" t="8505"/>
          <a:stretch/>
        </p:blipFill>
        <p:spPr>
          <a:xfrm>
            <a:off x="1545700" y="5554200"/>
            <a:ext cx="1759225" cy="1778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25" y="-125"/>
            <a:ext cx="10080600" cy="7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0000FF"/>
                </a:solidFill>
              </a:rPr>
              <a:t>                             </a:t>
            </a:r>
            <a:endParaRPr b="1" sz="3000">
              <a:solidFill>
                <a:srgbClr val="A64D79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980000"/>
                </a:solidFill>
              </a:rPr>
              <a:t>                                                   </a:t>
            </a:r>
            <a:r>
              <a:rPr b="1" lang="fr" sz="4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Info</a:t>
            </a:r>
            <a:endParaRPr sz="4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</a:t>
            </a:r>
            <a:r>
              <a:rPr lang="fr" sz="2400"/>
              <a:t> L’Association se veut le trait d’union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entre anciens de différentes générations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par la création d’événements, de suivi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de Parcoursup, d’implication dans la vie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de l’Établissement et de certaines activités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dédiées aux élèves comme la bourse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</a:t>
            </a:r>
            <a:r>
              <a:rPr lang="fr" sz="2400"/>
              <a:t>musicale</a:t>
            </a:r>
            <a:r>
              <a:rPr lang="fr" sz="2400">
                <a:solidFill>
                  <a:srgbClr val="980000"/>
                </a:solidFill>
              </a:rPr>
              <a:t> </a:t>
            </a:r>
            <a:r>
              <a:rPr b="1" lang="fr" sz="2400">
                <a:solidFill>
                  <a:srgbClr val="0000FF"/>
                </a:solidFill>
              </a:rPr>
              <a:t>Claudia colombo</a:t>
            </a:r>
            <a:r>
              <a:rPr lang="fr" sz="2400">
                <a:solidFill>
                  <a:srgbClr val="0000FF"/>
                </a:solidFill>
              </a:rPr>
              <a:t> </a:t>
            </a:r>
            <a:r>
              <a:rPr lang="fr" sz="2400"/>
              <a:t>dont  les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modalités seront bientôt publiées.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</a:t>
            </a:r>
            <a:r>
              <a:rPr b="1" lang="fr" sz="2400">
                <a:solidFill>
                  <a:srgbClr val="980000"/>
                </a:solidFill>
              </a:rPr>
              <a:t>Avez vous des Anciens dans votre famille?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</a:t>
            </a:r>
            <a:r>
              <a:rPr lang="fr" sz="2400"/>
              <a:t> contact: </a:t>
            </a:r>
            <a:r>
              <a:rPr lang="fr" sz="2400">
                <a:solidFill>
                  <a:srgbClr val="0000FF"/>
                </a:solidFill>
              </a:rPr>
              <a:t>anciensstendhal.milan@gmail.com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</a:t>
            </a:r>
            <a:r>
              <a:rPr b="1" lang="fr" sz="2400">
                <a:solidFill>
                  <a:srgbClr val="980000"/>
                </a:solidFill>
              </a:rPr>
              <a:t>Vous aussi vous serez”Ancien” de Stendhal un jour..</a:t>
            </a:r>
            <a:r>
              <a:rPr lang="fr" sz="2400">
                <a:solidFill>
                  <a:srgbClr val="980000"/>
                </a:solidFill>
              </a:rPr>
              <a:t> 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      Photo d’archive.. reconnaissez- vous                                                                                                                                      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                                     ces Anciens...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                           L’année et la série…??..  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           Meilleurs vœux et joyeux 2019                                      </a:t>
            </a:r>
            <a:endParaRPr sz="2400">
              <a:solidFill>
                <a:srgbClr val="980000"/>
              </a:solidFill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2606075" y="130275"/>
            <a:ext cx="1697375" cy="11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450" y="1640150"/>
            <a:ext cx="3672451" cy="26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-6034850" y="2405350"/>
            <a:ext cx="26631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1F497D"/>
              </a:solidFill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75" y="5629475"/>
            <a:ext cx="3951677" cy="19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/>
        </p:nvSpPr>
        <p:spPr>
          <a:xfrm>
            <a:off x="0" y="0"/>
            <a:ext cx="10080600" cy="7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9900FF"/>
                </a:solidFill>
              </a:rPr>
              <a:t>          </a:t>
            </a:r>
            <a:endParaRPr b="1" sz="18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                     </a:t>
            </a:r>
            <a:endParaRPr b="1" sz="24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9900FF"/>
                </a:solidFill>
              </a:rPr>
              <a:t>                     </a:t>
            </a:r>
            <a:r>
              <a:rPr b="1" lang="fr" sz="2400">
                <a:solidFill>
                  <a:srgbClr val="9900FF"/>
                </a:solidFill>
              </a:rPr>
              <a:t> </a:t>
            </a:r>
            <a:endParaRPr b="1" sz="24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185425" y="968675"/>
            <a:ext cx="9710400" cy="6610800"/>
          </a:xfrm>
          <a:prstGeom prst="rect">
            <a:avLst/>
          </a:prstGeom>
          <a:gradFill>
            <a:gsLst>
              <a:gs pos="0">
                <a:srgbClr val="FA8D1D"/>
              </a:gs>
              <a:gs pos="100000">
                <a:srgbClr val="E97414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  <a:effectLst>
            <a:reflection blurRad="0" dir="5400000" dist="38100" endA="0" fadeDir="5400012" kx="0" rotWithShape="0" algn="bl" stA="0" stPos="0" sy="-100000" ky="0"/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Règlement :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</a:rPr>
              <a:t>Réalisez un court-métrage de </a:t>
            </a:r>
            <a:r>
              <a:rPr b="1" lang="fr" sz="2000">
                <a:solidFill>
                  <a:schemeClr val="dk1"/>
                </a:solidFill>
              </a:rPr>
              <a:t>1min30s</a:t>
            </a:r>
            <a:r>
              <a:rPr lang="fr" sz="2000">
                <a:solidFill>
                  <a:schemeClr val="dk1"/>
                </a:solidFill>
              </a:rPr>
              <a:t> qui vante l’intérêt du journal numérique :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</a:rPr>
              <a:t>Ce film doit être </a:t>
            </a:r>
            <a:r>
              <a:rPr b="1" lang="fr" sz="1300">
                <a:solidFill>
                  <a:schemeClr val="dk1"/>
                </a:solidFill>
              </a:rPr>
              <a:t>humoristique</a:t>
            </a:r>
            <a:r>
              <a:rPr lang="fr" sz="1300">
                <a:solidFill>
                  <a:schemeClr val="dk1"/>
                </a:solidFill>
              </a:rPr>
              <a:t> et/ou </a:t>
            </a:r>
            <a:r>
              <a:rPr b="1" lang="fr" sz="1300">
                <a:solidFill>
                  <a:schemeClr val="dk1"/>
                </a:solidFill>
              </a:rPr>
              <a:t>parodique</a:t>
            </a:r>
            <a:r>
              <a:rPr lang="fr" sz="1300">
                <a:solidFill>
                  <a:schemeClr val="dk1"/>
                </a:solidFill>
              </a:rPr>
              <a:t> (parodie de films d’action, d’épouvante, sciences fictions, de publicité 	etc).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dk1"/>
                </a:solidFill>
              </a:rPr>
              <a:t>Ce film doit être réalisé avec un téléphone portable tenu horizontalement.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Les 	films devront être envoyés par courriel avant le </a:t>
            </a:r>
            <a:r>
              <a:rPr b="1" lang="fr" sz="1800">
                <a:solidFill>
                  <a:schemeClr val="dk1"/>
                </a:solidFill>
              </a:rPr>
              <a:t>16 décembre</a:t>
            </a:r>
            <a:r>
              <a:rPr lang="fr" sz="1800">
                <a:solidFill>
                  <a:schemeClr val="dk1"/>
                </a:solidFill>
              </a:rPr>
              <a:t> à doc@lyceestendhal.it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	</a:t>
            </a:r>
            <a:r>
              <a:rPr b="1" lang="fr" sz="1800">
                <a:solidFill>
                  <a:schemeClr val="dk1"/>
                </a:solidFill>
              </a:rPr>
              <a:t>Le 	meilleur spot sera publié sur la page </a:t>
            </a:r>
            <a:r>
              <a:rPr b="1" lang="fr" sz="1800">
                <a:solidFill>
                  <a:schemeClr val="dk1"/>
                </a:solidFill>
              </a:rPr>
              <a:t>d'accueil</a:t>
            </a:r>
            <a:r>
              <a:rPr b="1" lang="fr" sz="1800">
                <a:solidFill>
                  <a:schemeClr val="dk1"/>
                </a:solidFill>
              </a:rPr>
              <a:t> du journal numérique.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1"/>
                </a:solidFill>
              </a:rPr>
              <a:t>Pour toute information adressez-vous à Mme Piras au CDI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b="41080" l="3539" r="3549" t="18107"/>
          <a:stretch/>
        </p:blipFill>
        <p:spPr>
          <a:xfrm>
            <a:off x="1444325" y="968675"/>
            <a:ext cx="7135199" cy="443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