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</p:sldIdLst>
  <p:sldSz cy="5143500" cx="9144000"/>
  <p:notesSz cx="6858000" cy="9144000"/>
  <p:embeddedFontLst>
    <p:embeddedFont>
      <p:font typeface="Amatic SC"/>
      <p:regular r:id="rId11"/>
      <p:bold r:id="rId12"/>
    </p:embeddedFont>
    <p:embeddedFont>
      <p:font typeface="Lobster"/>
      <p:regular r:id="rId13"/>
    </p:embeddedFont>
    <p:embeddedFont>
      <p:font typeface="Allura"/>
      <p:regular r:id="rId14"/>
    </p:embeddedFont>
    <p:embeddedFont>
      <p:font typeface="Comfortaa"/>
      <p:regular r:id="rId15"/>
      <p:bold r:id="rId1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font" Target="fonts/AmaticSC-regular.fntdata"/><Relationship Id="rId10" Type="http://schemas.openxmlformats.org/officeDocument/2006/relationships/slide" Target="slides/slide6.xml"/><Relationship Id="rId13" Type="http://schemas.openxmlformats.org/officeDocument/2006/relationships/font" Target="fonts/Lobster-regular.fntdata"/><Relationship Id="rId12" Type="http://schemas.openxmlformats.org/officeDocument/2006/relationships/font" Target="fonts/AmaticSC-bold.fntdata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5" Type="http://schemas.openxmlformats.org/officeDocument/2006/relationships/font" Target="fonts/Comfortaa-regular.fntdata"/><Relationship Id="rId14" Type="http://schemas.openxmlformats.org/officeDocument/2006/relationships/font" Target="fonts/Allura-regular.fntdata"/><Relationship Id="rId16" Type="http://schemas.openxmlformats.org/officeDocument/2006/relationships/font" Target="fonts/Comfortaa-bold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" name="Google Shape;54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4a93d778de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4a93d778de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4a93d778de_2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4a93d778de_2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4a93d778de_2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4a93d778de_2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4a93d778de_2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4a93d778de_2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4a20cc41c7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4a20cc41c7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5" name="Google Shape;15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6" name="Google Shape;16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8" name="Google Shape;48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9" name="Google Shape;49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9" name="Google Shape;19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"/>
          <p:cNvSpPr txBox="1"/>
          <p:nvPr>
            <p:ph type="title"/>
          </p:nvPr>
        </p:nvSpPr>
        <p:spPr>
          <a:xfrm>
            <a:off x="232700" y="7292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4" name="Google Shape;24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5" name="Google Shape;25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6" name="Google Shape;26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/>
          <p:nvPr>
            <p:ph type="title"/>
          </p:nvPr>
        </p:nvSpPr>
        <p:spPr>
          <a:xfrm>
            <a:off x="232700" y="7292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9" name="Google Shape;29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2" name="Google Shape;32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3" name="Google Shape;33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6" name="Google Shape;36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" name="Google Shape;39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0" name="Google Shape;40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1" name="Google Shape;41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2" name="Google Shape;42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5" name="Google Shape;45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7.xml"/><Relationship Id="rId10" Type="http://schemas.openxmlformats.org/officeDocument/2006/relationships/slideLayout" Target="../slideLayouts/slideLayout6.xml"/><Relationship Id="rId13" Type="http://schemas.openxmlformats.org/officeDocument/2006/relationships/slideLayout" Target="../slideLayouts/slideLayout9.xml"/><Relationship Id="rId12" Type="http://schemas.openxmlformats.org/officeDocument/2006/relationships/slideLayout" Target="../slideLayouts/slideLayout8.xml"/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4.png"/><Relationship Id="rId4" Type="http://schemas.openxmlformats.org/officeDocument/2006/relationships/image" Target="../media/image3.jpg"/><Relationship Id="rId9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0.xml"/><Relationship Id="rId16" Type="http://schemas.openxmlformats.org/officeDocument/2006/relationships/theme" Target="../theme/theme2.xml"/><Relationship Id="rId5" Type="http://schemas.openxmlformats.org/officeDocument/2006/relationships/slideLayout" Target="../slideLayouts/slideLayout1.xml"/><Relationship Id="rId6" Type="http://schemas.openxmlformats.org/officeDocument/2006/relationships/slideLayout" Target="../slideLayouts/slideLayout2.xml"/><Relationship Id="rId7" Type="http://schemas.openxmlformats.org/officeDocument/2006/relationships/slideLayout" Target="../slideLayouts/slideLayout3.xml"/><Relationship Id="rId8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232700" y="72927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74875" y="604513"/>
            <a:ext cx="8520600" cy="396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‹#›</a:t>
            </a:fld>
            <a:endParaRPr/>
          </a:p>
        </p:txBody>
      </p:sp>
      <p:pic>
        <p:nvPicPr>
          <p:cNvPr id="9" name="Google Shape;9;p1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-11" y="0"/>
            <a:ext cx="463161" cy="479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1"/>
          <p:cNvPicPr preferRelativeResize="0"/>
          <p:nvPr/>
        </p:nvPicPr>
        <p:blipFill rotWithShape="1">
          <a:blip r:embed="rId2">
            <a:alphaModFix/>
          </a:blip>
          <a:srcRect b="9901" l="0" r="68841" t="0"/>
          <a:stretch/>
        </p:blipFill>
        <p:spPr>
          <a:xfrm>
            <a:off x="463150" y="40088"/>
            <a:ext cx="931774" cy="4714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1"/>
          <p:cNvPicPr preferRelativeResize="0"/>
          <p:nvPr/>
        </p:nvPicPr>
        <p:blipFill>
          <a:blip r:embed="rId3">
            <a:alphaModFix amt="56000"/>
          </a:blip>
          <a:stretch>
            <a:fillRect/>
          </a:stretch>
        </p:blipFill>
        <p:spPr>
          <a:xfrm>
            <a:off x="1282427" y="883075"/>
            <a:ext cx="6977161" cy="3377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1"/>
          <p:cNvPicPr preferRelativeResize="0"/>
          <p:nvPr/>
        </p:nvPicPr>
        <p:blipFill rotWithShape="1">
          <a:blip r:embed="rId4">
            <a:alphaModFix/>
          </a:blip>
          <a:srcRect b="0" l="8098" r="-2822" t="0"/>
          <a:stretch/>
        </p:blipFill>
        <p:spPr>
          <a:xfrm>
            <a:off x="8212225" y="40100"/>
            <a:ext cx="931774" cy="539977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5"/>
    <p:sldLayoutId id="2147483649" r:id="rId6"/>
    <p:sldLayoutId id="2147483650" r:id="rId7"/>
    <p:sldLayoutId id="2147483651" r:id="rId8"/>
    <p:sldLayoutId id="2147483652" r:id="rId9"/>
    <p:sldLayoutId id="2147483653" r:id="rId10"/>
    <p:sldLayoutId id="2147483654" r:id="rId11"/>
    <p:sldLayoutId id="2147483655" r:id="rId12"/>
    <p:sldLayoutId id="2147483656" r:id="rId13"/>
    <p:sldLayoutId id="2147483657" r:id="rId14"/>
    <p:sldLayoutId id="2147483658" r:id="rId1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jpg"/><Relationship Id="rId4" Type="http://schemas.openxmlformats.org/officeDocument/2006/relationships/image" Target="../media/image1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png"/><Relationship Id="rId4" Type="http://schemas.openxmlformats.org/officeDocument/2006/relationships/image" Target="../media/image1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png"/><Relationship Id="rId4" Type="http://schemas.openxmlformats.org/officeDocument/2006/relationships/image" Target="../media/image13.png"/><Relationship Id="rId5" Type="http://schemas.openxmlformats.org/officeDocument/2006/relationships/image" Target="../media/image1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Google Shape;56;p13"/>
          <p:cNvPicPr preferRelativeResize="0"/>
          <p:nvPr/>
        </p:nvPicPr>
        <p:blipFill rotWithShape="1">
          <a:blip r:embed="rId3">
            <a:alphaModFix/>
          </a:blip>
          <a:srcRect b="0" l="8098" r="-2822" t="0"/>
          <a:stretch/>
        </p:blipFill>
        <p:spPr>
          <a:xfrm>
            <a:off x="8092300" y="40100"/>
            <a:ext cx="1051700" cy="609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3"/>
          <p:cNvPicPr preferRelativeResize="0"/>
          <p:nvPr/>
        </p:nvPicPr>
        <p:blipFill rotWithShape="1">
          <a:blip r:embed="rId4">
            <a:alphaModFix amt="39000"/>
          </a:blip>
          <a:srcRect b="0" l="7535" r="0" t="0"/>
          <a:stretch/>
        </p:blipFill>
        <p:spPr>
          <a:xfrm>
            <a:off x="7315975" y="649575"/>
            <a:ext cx="1719925" cy="2619550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13"/>
          <p:cNvSpPr txBox="1"/>
          <p:nvPr/>
        </p:nvSpPr>
        <p:spPr>
          <a:xfrm>
            <a:off x="1032736" y="1452871"/>
            <a:ext cx="6120000" cy="311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da" sz="8000">
                <a:latin typeface="Allura"/>
                <a:ea typeface="Allura"/>
                <a:cs typeface="Allura"/>
                <a:sym typeface="Allura"/>
              </a:rPr>
              <a:t>    </a:t>
            </a:r>
            <a:r>
              <a:rPr i="1" lang="da" sz="8000">
                <a:latin typeface="Allura"/>
                <a:ea typeface="Allura"/>
                <a:cs typeface="Allura"/>
                <a:sym typeface="Allura"/>
              </a:rPr>
              <a:t>    </a:t>
            </a:r>
            <a:r>
              <a:rPr b="1" i="1" lang="da" sz="8000">
                <a:solidFill>
                  <a:srgbClr val="A61C00"/>
                </a:solidFill>
                <a:latin typeface="Allura"/>
                <a:ea typeface="Allura"/>
                <a:cs typeface="Allura"/>
                <a:sym typeface="Allura"/>
              </a:rPr>
              <a:t>Stendhal</a:t>
            </a:r>
            <a:endParaRPr b="1" i="1" sz="7000">
              <a:solidFill>
                <a:srgbClr val="A61C00"/>
              </a:solidFill>
              <a:latin typeface="Allura"/>
              <a:ea typeface="Allura"/>
              <a:cs typeface="Allura"/>
              <a:sym typeface="Allura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da" sz="8000">
                <a:solidFill>
                  <a:srgbClr val="A61C00"/>
                </a:solidFill>
                <a:latin typeface="Allura"/>
                <a:ea typeface="Allura"/>
                <a:cs typeface="Allura"/>
                <a:sym typeface="Allura"/>
              </a:rPr>
              <a:t>  </a:t>
            </a:r>
            <a:r>
              <a:rPr b="1" lang="da" sz="8000">
                <a:solidFill>
                  <a:srgbClr val="A61C00"/>
                </a:solidFill>
                <a:latin typeface="Allura"/>
                <a:ea typeface="Allura"/>
                <a:cs typeface="Allura"/>
                <a:sym typeface="Allura"/>
              </a:rPr>
              <a:t>Hebdo</a:t>
            </a:r>
            <a:r>
              <a:rPr b="1" i="0" lang="da" sz="8000" u="none" cap="none" strike="noStrike">
                <a:solidFill>
                  <a:srgbClr val="A61C00"/>
                </a:solidFill>
                <a:latin typeface="Allura"/>
                <a:ea typeface="Allura"/>
                <a:cs typeface="Allura"/>
                <a:sym typeface="Allura"/>
              </a:rPr>
              <a:t> </a:t>
            </a:r>
            <a:r>
              <a:rPr i="0" lang="da" sz="10000" u="none" cap="none" strike="noStrike">
                <a:solidFill>
                  <a:srgbClr val="000000"/>
                </a:solidFill>
                <a:latin typeface="Allura"/>
                <a:ea typeface="Allura"/>
                <a:cs typeface="Allura"/>
                <a:sym typeface="Allura"/>
              </a:rPr>
              <a:t> </a:t>
            </a:r>
            <a:r>
              <a:rPr i="0" lang="da" sz="8000" u="none" cap="none" strike="noStrike">
                <a:solidFill>
                  <a:srgbClr val="000000"/>
                </a:solidFill>
                <a:latin typeface="Allura"/>
                <a:ea typeface="Allura"/>
                <a:cs typeface="Allura"/>
                <a:sym typeface="Allura"/>
              </a:rPr>
              <a:t>  </a:t>
            </a:r>
            <a:endParaRPr sz="1800" strike="noStrike">
              <a:solidFill>
                <a:srgbClr val="000000"/>
              </a:solidFill>
              <a:latin typeface="Allura"/>
              <a:ea typeface="Allura"/>
              <a:cs typeface="Allura"/>
              <a:sym typeface="Allura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 strike="noStrike">
              <a:solidFill>
                <a:srgbClr val="000000"/>
              </a:solidFill>
              <a:latin typeface="Allura"/>
              <a:ea typeface="Allura"/>
              <a:cs typeface="Allura"/>
              <a:sym typeface="Allura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 strike="noStrike">
              <a:solidFill>
                <a:srgbClr val="000000"/>
              </a:solidFill>
              <a:latin typeface="Allura"/>
              <a:ea typeface="Allura"/>
              <a:cs typeface="Allura"/>
              <a:sym typeface="Allura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 strike="noStrike">
              <a:solidFill>
                <a:srgbClr val="000000"/>
              </a:solidFill>
              <a:latin typeface="Allura"/>
              <a:ea typeface="Allura"/>
              <a:cs typeface="Allura"/>
              <a:sym typeface="Allura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 strike="noStrike">
              <a:solidFill>
                <a:srgbClr val="000000"/>
              </a:solidFill>
              <a:latin typeface="Allura"/>
              <a:ea typeface="Allura"/>
              <a:cs typeface="Allura"/>
              <a:sym typeface="Allura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 strike="noStrike">
              <a:solidFill>
                <a:srgbClr val="000000"/>
              </a:solidFill>
              <a:latin typeface="Allura"/>
              <a:ea typeface="Allura"/>
              <a:cs typeface="Allura"/>
              <a:sym typeface="Allura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 strike="noStrike">
              <a:solidFill>
                <a:srgbClr val="000000"/>
              </a:solidFill>
              <a:latin typeface="Allura"/>
              <a:ea typeface="Allura"/>
              <a:cs typeface="Allura"/>
              <a:sym typeface="Allura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 strike="noStrike">
              <a:solidFill>
                <a:srgbClr val="000000"/>
              </a:solidFill>
              <a:latin typeface="Allura"/>
              <a:ea typeface="Allura"/>
              <a:cs typeface="Allura"/>
              <a:sym typeface="Allura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 strike="noStrike">
              <a:solidFill>
                <a:srgbClr val="000000"/>
              </a:solidFill>
              <a:latin typeface="Allura"/>
              <a:ea typeface="Allura"/>
              <a:cs typeface="Allura"/>
              <a:sym typeface="Allura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 strike="noStrike">
              <a:solidFill>
                <a:srgbClr val="000000"/>
              </a:solidFill>
              <a:latin typeface="Allura"/>
              <a:ea typeface="Allura"/>
              <a:cs typeface="Allura"/>
              <a:sym typeface="Allur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 txBox="1"/>
          <p:nvPr/>
        </p:nvSpPr>
        <p:spPr>
          <a:xfrm>
            <a:off x="56400" y="845100"/>
            <a:ext cx="9087600" cy="429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" name="Google Shape;64;p14"/>
          <p:cNvSpPr txBox="1"/>
          <p:nvPr/>
        </p:nvSpPr>
        <p:spPr>
          <a:xfrm>
            <a:off x="2111475" y="101825"/>
            <a:ext cx="6332700" cy="66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da" sz="3800">
                <a:solidFill>
                  <a:srgbClr val="94006B"/>
                </a:solidFill>
                <a:latin typeface="Amatic SC"/>
                <a:ea typeface="Amatic SC"/>
                <a:cs typeface="Amatic SC"/>
                <a:sym typeface="Amatic SC"/>
              </a:rPr>
              <a:t>semaine du 07 au 11 janvier 2019</a:t>
            </a:r>
            <a:endParaRPr sz="3800"/>
          </a:p>
        </p:txBody>
      </p:sp>
      <p:sp>
        <p:nvSpPr>
          <p:cNvPr id="65" name="Google Shape;65;p14"/>
          <p:cNvSpPr txBox="1"/>
          <p:nvPr/>
        </p:nvSpPr>
        <p:spPr>
          <a:xfrm>
            <a:off x="28200" y="694625"/>
            <a:ext cx="9144000" cy="444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da" sz="2400" u="sng">
                <a:solidFill>
                  <a:srgbClr val="94006B"/>
                </a:solidFill>
                <a:latin typeface="Amatic SC"/>
                <a:ea typeface="Amatic SC"/>
                <a:cs typeface="Amatic SC"/>
                <a:sym typeface="Amatic SC"/>
              </a:rPr>
              <a:t>lundi 07 janvier</a:t>
            </a:r>
            <a:r>
              <a:rPr b="1" lang="da" sz="2400">
                <a:solidFill>
                  <a:srgbClr val="94006B"/>
                </a:solidFill>
                <a:latin typeface="Amatic SC"/>
                <a:ea typeface="Amatic SC"/>
                <a:cs typeface="Amatic SC"/>
                <a:sym typeface="Amatic SC"/>
              </a:rPr>
              <a:t>:   </a:t>
            </a:r>
            <a:r>
              <a:rPr b="1" lang="da" sz="2400" u="sng">
                <a:solidFill>
                  <a:srgbClr val="94006B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b="1" lang="da" sz="2400" u="sng">
                <a:solidFill>
                  <a:srgbClr val="94006B"/>
                </a:solidFill>
                <a:latin typeface="Amatic SC"/>
                <a:ea typeface="Amatic SC"/>
                <a:cs typeface="Amatic SC"/>
                <a:sym typeface="Amatic SC"/>
              </a:rPr>
              <a:t>                                        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da" sz="2400">
                <a:solidFill>
                  <a:srgbClr val="0066CC"/>
                </a:solidFill>
                <a:latin typeface="Amatic SC"/>
                <a:ea typeface="Amatic SC"/>
                <a:cs typeface="Amatic SC"/>
                <a:sym typeface="Amatic SC"/>
              </a:rPr>
              <a:t>Intra Muros</a:t>
            </a:r>
            <a:r>
              <a:rPr lang="da" sz="2400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rPr>
              <a:t>:</a:t>
            </a:r>
            <a:r>
              <a:rPr b="1" lang="da" sz="2400">
                <a:solidFill>
                  <a:srgbClr val="FF0000"/>
                </a:solidFill>
              </a:rPr>
              <a:t> </a:t>
            </a:r>
            <a:r>
              <a:rPr b="1" lang="da">
                <a:solidFill>
                  <a:srgbClr val="FF0000"/>
                </a:solidFill>
              </a:rPr>
              <a:t>Aula Magna: </a:t>
            </a:r>
            <a:r>
              <a:rPr b="1" lang="da"/>
              <a:t>MAT 3 et 4, </a:t>
            </a:r>
            <a:r>
              <a:rPr lang="da"/>
              <a:t>Chorale de 13H30 à 14H30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a"/>
              <a:t>                                                       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da"/>
              <a:t>                                                        Comédie club</a:t>
            </a:r>
            <a:r>
              <a:rPr lang="da"/>
              <a:t> de 15h00 à 16h00.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a"/>
              <a:t>                                           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a"/>
              <a:t>                                              </a:t>
            </a:r>
            <a:r>
              <a:rPr b="1" lang="da"/>
              <a:t>1ères groupe</a:t>
            </a:r>
            <a:r>
              <a:rPr lang="da"/>
              <a:t>, Réf.Mme Gazel de 16h00 à 17h00.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da" sz="2400" u="sng">
                <a:solidFill>
                  <a:srgbClr val="94006B"/>
                </a:solidFill>
                <a:latin typeface="Amatic SC"/>
                <a:ea typeface="Amatic SC"/>
                <a:cs typeface="Amatic SC"/>
                <a:sym typeface="Amatic SC"/>
              </a:rPr>
              <a:t>mardi 08 janvier</a:t>
            </a:r>
            <a:r>
              <a:rPr b="1" lang="da" sz="2400">
                <a:solidFill>
                  <a:srgbClr val="94006B"/>
                </a:solidFill>
                <a:latin typeface="Amatic SC"/>
                <a:ea typeface="Amatic SC"/>
                <a:cs typeface="Amatic SC"/>
                <a:sym typeface="Amatic SC"/>
              </a:rPr>
              <a:t>:   </a:t>
            </a:r>
            <a:r>
              <a:rPr b="1" lang="da" sz="2400" u="sng">
                <a:solidFill>
                  <a:srgbClr val="94006B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b="1" lang="da" sz="2400" u="sng">
                <a:solidFill>
                  <a:srgbClr val="94006B"/>
                </a:solidFill>
                <a:latin typeface="Amatic SC"/>
                <a:ea typeface="Amatic SC"/>
                <a:cs typeface="Amatic SC"/>
                <a:sym typeface="Amatic SC"/>
              </a:rPr>
              <a:t>                                        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da" sz="2400">
                <a:solidFill>
                  <a:srgbClr val="0066CC"/>
                </a:solidFill>
                <a:latin typeface="Amatic SC"/>
                <a:ea typeface="Amatic SC"/>
                <a:cs typeface="Amatic SC"/>
                <a:sym typeface="Amatic SC"/>
              </a:rPr>
              <a:t>Intra Muros</a:t>
            </a:r>
            <a:r>
              <a:rPr lang="da" sz="2400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rPr>
              <a:t>:</a:t>
            </a:r>
            <a:r>
              <a:rPr b="1" lang="da" sz="2400">
                <a:solidFill>
                  <a:srgbClr val="FF0000"/>
                </a:solidFill>
              </a:rPr>
              <a:t> </a:t>
            </a:r>
            <a:r>
              <a:rPr b="1" lang="da">
                <a:solidFill>
                  <a:srgbClr val="FF0000"/>
                </a:solidFill>
              </a:rPr>
              <a:t>Aula Magna: </a:t>
            </a:r>
            <a:r>
              <a:rPr b="1" lang="da" sz="2400">
                <a:solidFill>
                  <a:srgbClr val="FF0000"/>
                </a:solidFill>
              </a:rPr>
              <a:t> </a:t>
            </a:r>
            <a:r>
              <a:rPr b="1" lang="da"/>
              <a:t>La galette des Rois à</a:t>
            </a:r>
            <a:r>
              <a:rPr lang="da" sz="1800"/>
              <a:t> </a:t>
            </a:r>
            <a:r>
              <a:rPr lang="da"/>
              <a:t>12h00 et à 14h00.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da" sz="2400" u="sng">
                <a:solidFill>
                  <a:srgbClr val="94006B"/>
                </a:solidFill>
                <a:latin typeface="Amatic SC"/>
                <a:ea typeface="Amatic SC"/>
                <a:cs typeface="Amatic SC"/>
                <a:sym typeface="Amatic SC"/>
              </a:rPr>
              <a:t>mercredi 09 janvier</a:t>
            </a:r>
            <a:r>
              <a:rPr b="1" lang="da" sz="2400">
                <a:solidFill>
                  <a:srgbClr val="94006B"/>
                </a:solidFill>
                <a:latin typeface="Amatic SC"/>
                <a:ea typeface="Amatic SC"/>
                <a:cs typeface="Amatic SC"/>
                <a:sym typeface="Amatic SC"/>
              </a:rPr>
              <a:t>:</a:t>
            </a:r>
            <a:r>
              <a:rPr lang="da" sz="2400">
                <a:solidFill>
                  <a:srgbClr val="FF0000"/>
                </a:solidFill>
              </a:rPr>
              <a:t> </a:t>
            </a:r>
            <a:r>
              <a:rPr lang="da" sz="2400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rPr>
              <a:t>               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da" sz="2400">
                <a:solidFill>
                  <a:srgbClr val="0066CC"/>
                </a:solidFill>
                <a:latin typeface="Amatic SC"/>
                <a:ea typeface="Amatic SC"/>
                <a:cs typeface="Amatic SC"/>
                <a:sym typeface="Amatic SC"/>
              </a:rPr>
              <a:t>Intra Muros</a:t>
            </a:r>
            <a:r>
              <a:rPr lang="da" sz="2400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rPr>
              <a:t>: </a:t>
            </a:r>
            <a:r>
              <a:rPr b="1" lang="da">
                <a:solidFill>
                  <a:srgbClr val="FF0000"/>
                </a:solidFill>
              </a:rPr>
              <a:t>Aula Magna: </a:t>
            </a:r>
            <a:r>
              <a:rPr b="1" lang="da"/>
              <a:t>Term.toutes séries, </a:t>
            </a:r>
            <a:r>
              <a:rPr lang="da"/>
              <a:t>Lv1 + Esabac de 14h00 à 19h45</a:t>
            </a:r>
            <a:r>
              <a:rPr lang="da">
                <a:solidFill>
                  <a:srgbClr val="FF0000"/>
                </a:solidFill>
              </a:rPr>
              <a:t>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da" sz="2400" u="sng">
                <a:solidFill>
                  <a:srgbClr val="94006B"/>
                </a:solidFill>
                <a:latin typeface="Amatic SC"/>
                <a:ea typeface="Amatic SC"/>
                <a:cs typeface="Amatic SC"/>
                <a:sym typeface="Amatic SC"/>
              </a:rPr>
              <a:t>jeudi 10 janvier</a:t>
            </a:r>
            <a:r>
              <a:rPr b="1" lang="da" sz="2400">
                <a:solidFill>
                  <a:srgbClr val="94006B"/>
                </a:solidFill>
                <a:latin typeface="Amatic SC"/>
                <a:ea typeface="Amatic SC"/>
                <a:cs typeface="Amatic SC"/>
                <a:sym typeface="Amatic SC"/>
              </a:rPr>
              <a:t>:</a:t>
            </a:r>
            <a:r>
              <a:rPr lang="da" sz="2400">
                <a:solidFill>
                  <a:srgbClr val="FF0000"/>
                </a:solidFill>
              </a:rPr>
              <a:t> </a:t>
            </a:r>
            <a:r>
              <a:rPr lang="da" sz="2400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rPr>
              <a:t> </a:t>
            </a:r>
            <a:r>
              <a:rPr lang="da" sz="3200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rPr>
              <a:t>              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da" sz="2400">
                <a:solidFill>
                  <a:srgbClr val="0066CC"/>
                </a:solidFill>
                <a:latin typeface="Amatic SC"/>
                <a:ea typeface="Amatic SC"/>
                <a:cs typeface="Amatic SC"/>
                <a:sym typeface="Amatic SC"/>
              </a:rPr>
              <a:t>Intra Muros</a:t>
            </a:r>
            <a:r>
              <a:rPr lang="da" sz="2400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rPr>
              <a:t>:</a:t>
            </a:r>
            <a:r>
              <a:rPr lang="da" sz="3200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rPr>
              <a:t> </a:t>
            </a:r>
            <a:r>
              <a:rPr b="1" lang="da">
                <a:solidFill>
                  <a:srgbClr val="FF0000"/>
                </a:solidFill>
              </a:rPr>
              <a:t>Aula Magna:</a:t>
            </a:r>
            <a:r>
              <a:rPr b="1" lang="da">
                <a:solidFill>
                  <a:schemeClr val="dk1"/>
                </a:solidFill>
              </a:rPr>
              <a:t> 1ères tous, </a:t>
            </a:r>
            <a:r>
              <a:rPr lang="da">
                <a:solidFill>
                  <a:schemeClr val="dk1"/>
                </a:solidFill>
              </a:rPr>
              <a:t>Épreuve de français de 14h à 18h00 (E.A.F blanc)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6" name="Google Shape;66;p14"/>
          <p:cNvPicPr preferRelativeResize="0"/>
          <p:nvPr/>
        </p:nvPicPr>
        <p:blipFill rotWithShape="1">
          <a:blip r:embed="rId3">
            <a:alphaModFix/>
          </a:blip>
          <a:srcRect b="12069" l="9231" r="5523" t="16343"/>
          <a:stretch/>
        </p:blipFill>
        <p:spPr>
          <a:xfrm>
            <a:off x="2338125" y="1603050"/>
            <a:ext cx="490001" cy="424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4"/>
          <p:cNvPicPr preferRelativeResize="0"/>
          <p:nvPr/>
        </p:nvPicPr>
        <p:blipFill rotWithShape="1">
          <a:blip r:embed="rId4">
            <a:alphaModFix/>
          </a:blip>
          <a:srcRect b="0" l="0" r="0" t="5944"/>
          <a:stretch/>
        </p:blipFill>
        <p:spPr>
          <a:xfrm>
            <a:off x="5846275" y="2565975"/>
            <a:ext cx="1176675" cy="704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5"/>
          <p:cNvSpPr txBox="1"/>
          <p:nvPr/>
        </p:nvSpPr>
        <p:spPr>
          <a:xfrm>
            <a:off x="1534275" y="76200"/>
            <a:ext cx="6283200" cy="6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da" sz="3800">
                <a:solidFill>
                  <a:srgbClr val="94006B"/>
                </a:solidFill>
                <a:latin typeface="Amatic SC"/>
                <a:ea typeface="Amatic SC"/>
                <a:cs typeface="Amatic SC"/>
                <a:sym typeface="Amatic SC"/>
              </a:rPr>
              <a:t>     </a:t>
            </a:r>
            <a:r>
              <a:rPr b="1" lang="da" sz="3800">
                <a:solidFill>
                  <a:srgbClr val="94006B"/>
                </a:solidFill>
                <a:latin typeface="Amatic SC"/>
                <a:ea typeface="Amatic SC"/>
                <a:cs typeface="Amatic SC"/>
                <a:sym typeface="Amatic SC"/>
              </a:rPr>
              <a:t>semaine du 07 au 11 janvier 2019</a:t>
            </a:r>
            <a:endParaRPr sz="3800">
              <a:solidFill>
                <a:schemeClr val="dk1"/>
              </a:solidFill>
            </a:endParaRPr>
          </a:p>
        </p:txBody>
      </p:sp>
      <p:sp>
        <p:nvSpPr>
          <p:cNvPr id="73" name="Google Shape;73;p15"/>
          <p:cNvSpPr txBox="1"/>
          <p:nvPr/>
        </p:nvSpPr>
        <p:spPr>
          <a:xfrm>
            <a:off x="0" y="1052100"/>
            <a:ext cx="9144000" cy="409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da" sz="2400" u="sng">
                <a:solidFill>
                  <a:srgbClr val="94006B"/>
                </a:solidFill>
                <a:latin typeface="Amatic SC"/>
                <a:ea typeface="Amatic SC"/>
                <a:cs typeface="Amatic SC"/>
                <a:sym typeface="Amatic SC"/>
              </a:rPr>
              <a:t>vendredi 11 janvier</a:t>
            </a:r>
            <a:r>
              <a:rPr b="1" lang="da" sz="2400">
                <a:solidFill>
                  <a:srgbClr val="94006B"/>
                </a:solidFill>
                <a:latin typeface="Amatic SC"/>
                <a:ea typeface="Amatic SC"/>
                <a:cs typeface="Amatic SC"/>
                <a:sym typeface="Amatic SC"/>
              </a:rPr>
              <a:t>:</a:t>
            </a:r>
            <a:endParaRPr b="1" sz="2400">
              <a:solidFill>
                <a:srgbClr val="94006B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da" sz="2400">
                <a:solidFill>
                  <a:srgbClr val="0066CC"/>
                </a:solidFill>
                <a:latin typeface="Amatic SC"/>
                <a:ea typeface="Amatic SC"/>
                <a:cs typeface="Amatic SC"/>
                <a:sym typeface="Amatic SC"/>
              </a:rPr>
              <a:t>Intra Muros</a:t>
            </a:r>
            <a:r>
              <a:rPr lang="da" sz="2400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rPr>
              <a:t>:</a:t>
            </a:r>
            <a:r>
              <a:rPr lang="da" sz="3200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rPr>
              <a:t>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a">
                <a:solidFill>
                  <a:srgbClr val="FF0000"/>
                </a:solidFill>
              </a:rPr>
              <a:t>                                           </a:t>
            </a:r>
            <a:endParaRPr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a">
                <a:solidFill>
                  <a:srgbClr val="FF0000"/>
                </a:solidFill>
              </a:rPr>
              <a:t>                                    </a:t>
            </a:r>
            <a:r>
              <a:rPr b="1" lang="da" sz="1800">
                <a:solidFill>
                  <a:srgbClr val="A61C00"/>
                </a:solidFill>
              </a:rPr>
              <a:t>Classes de Collège:</a:t>
            </a:r>
            <a:r>
              <a:rPr b="1" lang="da">
                <a:solidFill>
                  <a:srgbClr val="A61C00"/>
                </a:solidFill>
              </a:rPr>
              <a:t>  </a:t>
            </a:r>
            <a:r>
              <a:rPr b="1" lang="da" u="sng">
                <a:solidFill>
                  <a:srgbClr val="A61C00"/>
                </a:solidFill>
              </a:rPr>
              <a:t>Réunion Parents/Professeurs</a:t>
            </a:r>
            <a:r>
              <a:rPr lang="da" u="sng">
                <a:solidFill>
                  <a:srgbClr val="A61C00"/>
                </a:solidFill>
              </a:rPr>
              <a:t> de 16h00 à 18h45.</a:t>
            </a:r>
            <a:endParaRPr u="sng">
              <a:solidFill>
                <a:srgbClr val="A61C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u="sng">
              <a:solidFill>
                <a:srgbClr val="A61C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da">
                <a:solidFill>
                  <a:srgbClr val="A61C00"/>
                </a:solidFill>
              </a:rPr>
              <a:t>                                                      </a:t>
            </a:r>
            <a:endParaRPr b="1">
              <a:solidFill>
                <a:srgbClr val="A61C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a">
                <a:solidFill>
                  <a:srgbClr val="FF0000"/>
                </a:solidFill>
              </a:rPr>
              <a:t>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a" sz="2400">
                <a:solidFill>
                  <a:srgbClr val="FF0000"/>
                </a:solidFill>
              </a:rPr>
              <a:t> </a:t>
            </a:r>
            <a:r>
              <a:rPr b="1" lang="da" sz="2400">
                <a:solidFill>
                  <a:schemeClr val="dk1"/>
                </a:solidFill>
              </a:rPr>
              <a:t>  </a:t>
            </a:r>
            <a:r>
              <a:rPr b="1" lang="da" sz="1800">
                <a:solidFill>
                  <a:schemeClr val="dk1"/>
                </a:solidFill>
              </a:rPr>
              <a:t>                    </a:t>
            </a:r>
            <a:r>
              <a:rPr b="1" lang="da" sz="1800">
                <a:solidFill>
                  <a:srgbClr val="0000FF"/>
                </a:solidFill>
              </a:rPr>
              <a:t> </a:t>
            </a:r>
            <a:r>
              <a:rPr lang="da" sz="1800">
                <a:solidFill>
                  <a:srgbClr val="FF0000"/>
                </a:solidFill>
              </a:rPr>
              <a:t> </a:t>
            </a:r>
            <a:endParaRPr b="1" sz="3600">
              <a:solidFill>
                <a:srgbClr val="00FF00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da" sz="2400">
                <a:solidFill>
                  <a:srgbClr val="00FF00"/>
                </a:solidFill>
                <a:latin typeface="Amatic SC"/>
                <a:ea typeface="Amatic SC"/>
                <a:cs typeface="Amatic SC"/>
                <a:sym typeface="Amatic SC"/>
              </a:rPr>
              <a:t>Sortie: </a:t>
            </a:r>
            <a:r>
              <a:rPr b="1" lang="da"/>
              <a:t>1ères et Term au Salon de </a:t>
            </a:r>
            <a:r>
              <a:rPr b="1" lang="da"/>
              <a:t>l'Etudiant</a:t>
            </a:r>
            <a:r>
              <a:rPr b="1" lang="da"/>
              <a:t> de Lyon. Réf. M.Bocquel.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4" name="Google Shape;74;p15"/>
          <p:cNvPicPr preferRelativeResize="0"/>
          <p:nvPr/>
        </p:nvPicPr>
        <p:blipFill rotWithShape="1">
          <a:blip r:embed="rId3">
            <a:alphaModFix/>
          </a:blip>
          <a:srcRect b="16359" l="0" r="0" t="0"/>
          <a:stretch/>
        </p:blipFill>
        <p:spPr>
          <a:xfrm>
            <a:off x="152525" y="2074275"/>
            <a:ext cx="1527775" cy="735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69475" y="3143400"/>
            <a:ext cx="2619375" cy="1052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6"/>
          <p:cNvSpPr txBox="1"/>
          <p:nvPr/>
        </p:nvSpPr>
        <p:spPr>
          <a:xfrm>
            <a:off x="-125" y="1267700"/>
            <a:ext cx="9144000" cy="387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a" sz="1800">
                <a:solidFill>
                  <a:srgbClr val="0B5394"/>
                </a:solidFill>
              </a:rPr>
              <a:t>               Le                 POURSUIT LE PROJET APPARTENANCE ET SOLIDARITÉ.</a:t>
            </a:r>
            <a:endParaRPr sz="1000">
              <a:solidFill>
                <a:srgbClr val="0B5394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rgbClr val="0B5394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a" sz="1800">
                <a:solidFill>
                  <a:srgbClr val="0B5394"/>
                </a:solidFill>
              </a:rPr>
              <a:t>                               Des SWEAT </a:t>
            </a:r>
            <a:r>
              <a:rPr lang="da" sz="1800">
                <a:solidFill>
                  <a:srgbClr val="0000FF"/>
                </a:solidFill>
                <a:latin typeface="Lobster"/>
                <a:ea typeface="Lobster"/>
                <a:cs typeface="Lobster"/>
                <a:sym typeface="Lobster"/>
              </a:rPr>
              <a:t>“Stendhal”</a:t>
            </a:r>
            <a:r>
              <a:rPr lang="da" sz="1800">
                <a:solidFill>
                  <a:srgbClr val="0000FF"/>
                </a:solidFill>
              </a:rPr>
              <a:t> </a:t>
            </a:r>
            <a:r>
              <a:rPr lang="da" sz="1800">
                <a:solidFill>
                  <a:srgbClr val="0B5394"/>
                </a:solidFill>
              </a:rPr>
              <a:t>à capuche en noir et en blanc de XS à XL </a:t>
            </a:r>
            <a:endParaRPr sz="1800">
              <a:solidFill>
                <a:srgbClr val="0B5394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a" sz="1800">
                <a:solidFill>
                  <a:srgbClr val="0B5394"/>
                </a:solidFill>
              </a:rPr>
              <a:t>                               sont en vente à partir du lundi 17 décembre à 25.00€.</a:t>
            </a:r>
            <a:endParaRPr sz="1800">
              <a:solidFill>
                <a:srgbClr val="0B5394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da" sz="1800">
                <a:solidFill>
                  <a:srgbClr val="0000FF"/>
                </a:solidFill>
                <a:latin typeface="Lobster"/>
                <a:ea typeface="Lobster"/>
                <a:cs typeface="Lobster"/>
                <a:sym typeface="Lobster"/>
              </a:rPr>
              <a:t>                                        </a:t>
            </a:r>
            <a:r>
              <a:rPr b="1" lang="da" sz="1800">
                <a:solidFill>
                  <a:srgbClr val="0000FF"/>
                </a:solidFill>
              </a:rPr>
              <a:t>Les bénéfices seront reversés à l’Association</a:t>
            </a:r>
            <a:r>
              <a:rPr b="1" lang="da" sz="1800">
                <a:solidFill>
                  <a:srgbClr val="0000FF"/>
                </a:solidFill>
                <a:latin typeface="Lobster"/>
                <a:ea typeface="Lobster"/>
                <a:cs typeface="Lobster"/>
                <a:sym typeface="Lobster"/>
              </a:rPr>
              <a:t>                                </a:t>
            </a:r>
            <a:endParaRPr b="1" sz="1800">
              <a:solidFill>
                <a:srgbClr val="0000FF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da" sz="1800">
                <a:solidFill>
                  <a:srgbClr val="0000FF"/>
                </a:solidFill>
                <a:latin typeface="Lobster"/>
                <a:ea typeface="Lobster"/>
                <a:cs typeface="Lobster"/>
                <a:sym typeface="Lobster"/>
              </a:rPr>
              <a:t>  </a:t>
            </a:r>
            <a:r>
              <a:rPr lang="da" sz="1800">
                <a:solidFill>
                  <a:srgbClr val="0000FF"/>
                </a:solidFill>
                <a:latin typeface="Lobster"/>
                <a:ea typeface="Lobster"/>
                <a:cs typeface="Lobster"/>
                <a:sym typeface="Lobster"/>
              </a:rPr>
              <a:t>                                      “En route vers le Népal, de l’aide pour les enfants en place”</a:t>
            </a:r>
            <a:endParaRPr sz="1800">
              <a:solidFill>
                <a:srgbClr val="0000FF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a" sz="1800">
                <a:solidFill>
                  <a:srgbClr val="0000FF"/>
                </a:solidFill>
                <a:latin typeface="Lobster"/>
                <a:ea typeface="Lobster"/>
                <a:cs typeface="Lobster"/>
                <a:sym typeface="Lobster"/>
              </a:rPr>
              <a:t>                                  </a:t>
            </a:r>
            <a:r>
              <a:rPr lang="da" sz="1800">
                <a:solidFill>
                  <a:srgbClr val="0000FF"/>
                </a:solidFill>
              </a:rPr>
              <a:t>     Idée et projet d’une ancienne Stendhalienne.</a:t>
            </a:r>
            <a:endParaRPr sz="1800">
              <a:solidFill>
                <a:srgbClr val="0000FF"/>
              </a:solidFill>
            </a:endParaRPr>
          </a:p>
        </p:txBody>
      </p:sp>
      <p:pic>
        <p:nvPicPr>
          <p:cNvPr id="81" name="Google Shape;81;p16"/>
          <p:cNvPicPr preferRelativeResize="0"/>
          <p:nvPr/>
        </p:nvPicPr>
        <p:blipFill rotWithShape="1">
          <a:blip r:embed="rId3">
            <a:alphaModFix/>
          </a:blip>
          <a:srcRect b="12069" l="9231" r="5523" t="16343"/>
          <a:stretch/>
        </p:blipFill>
        <p:spPr>
          <a:xfrm>
            <a:off x="3643075" y="102275"/>
            <a:ext cx="1689675" cy="943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6"/>
          <p:cNvPicPr preferRelativeResize="0"/>
          <p:nvPr/>
        </p:nvPicPr>
        <p:blipFill rotWithShape="1">
          <a:blip r:embed="rId4">
            <a:alphaModFix/>
          </a:blip>
          <a:srcRect b="13442" l="7905" r="63051" t="36880"/>
          <a:stretch/>
        </p:blipFill>
        <p:spPr>
          <a:xfrm>
            <a:off x="204625" y="2043688"/>
            <a:ext cx="1759221" cy="1056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6"/>
          <p:cNvPicPr preferRelativeResize="0"/>
          <p:nvPr/>
        </p:nvPicPr>
        <p:blipFill rotWithShape="1">
          <a:blip r:embed="rId3">
            <a:alphaModFix/>
          </a:blip>
          <a:srcRect b="12069" l="9231" r="5523" t="16343"/>
          <a:stretch/>
        </p:blipFill>
        <p:spPr>
          <a:xfrm>
            <a:off x="1467500" y="1267700"/>
            <a:ext cx="853075" cy="526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7"/>
          <p:cNvSpPr txBox="1"/>
          <p:nvPr/>
        </p:nvSpPr>
        <p:spPr>
          <a:xfrm>
            <a:off x="50" y="150"/>
            <a:ext cx="9144000" cy="514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da" sz="4800">
                <a:solidFill>
                  <a:srgbClr val="FF0000"/>
                </a:solidFill>
                <a:latin typeface="Lobster"/>
                <a:ea typeface="Lobster"/>
                <a:cs typeface="Lobster"/>
                <a:sym typeface="Lobster"/>
              </a:rPr>
              <a:t>                                      Info</a:t>
            </a:r>
            <a:endParaRPr sz="4800">
              <a:solidFill>
                <a:srgbClr val="FF0000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a" sz="2400">
                <a:solidFill>
                  <a:srgbClr val="980000"/>
                </a:solidFill>
              </a:rPr>
              <a:t>                                                    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a" sz="2400">
                <a:solidFill>
                  <a:srgbClr val="980000"/>
                </a:solidFill>
              </a:rPr>
              <a:t>                                            </a:t>
            </a:r>
            <a:r>
              <a:rPr b="1" lang="da" sz="1800">
                <a:solidFill>
                  <a:srgbClr val="980000"/>
                </a:solidFill>
              </a:rPr>
              <a:t>Avez vous des Anciens dans votre famille?</a:t>
            </a:r>
            <a:endParaRPr b="1" sz="1800">
              <a:solidFill>
                <a:srgbClr val="98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a" sz="1800">
                <a:solidFill>
                  <a:srgbClr val="980000"/>
                </a:solidFill>
              </a:rPr>
              <a:t>    </a:t>
            </a:r>
            <a:r>
              <a:rPr lang="da" sz="1800">
                <a:solidFill>
                  <a:schemeClr val="dk1"/>
                </a:solidFill>
              </a:rPr>
              <a:t>                                                            contact: </a:t>
            </a:r>
            <a:r>
              <a:rPr lang="da" sz="1800">
                <a:solidFill>
                  <a:srgbClr val="0000FF"/>
                </a:solidFill>
              </a:rPr>
              <a:t>anciensstendhal.milan@gmail.com</a:t>
            </a:r>
            <a:endParaRPr sz="1800">
              <a:solidFill>
                <a:srgbClr val="0000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a" sz="1800">
                <a:solidFill>
                  <a:srgbClr val="980000"/>
                </a:solidFill>
              </a:rPr>
              <a:t>                                                </a:t>
            </a:r>
            <a:r>
              <a:rPr b="1" lang="da" sz="1800">
                <a:solidFill>
                  <a:srgbClr val="980000"/>
                </a:solidFill>
              </a:rPr>
              <a:t>Vous aussi vous serez ”Ancien” de Stendhal un jour.</a:t>
            </a:r>
            <a:endParaRPr b="1" sz="1800">
              <a:solidFill>
                <a:srgbClr val="98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800">
              <a:solidFill>
                <a:srgbClr val="98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a" sz="1800">
                <a:solidFill>
                  <a:srgbClr val="980000"/>
                </a:solidFill>
              </a:rPr>
              <a:t> </a:t>
            </a:r>
            <a:endParaRPr sz="1800">
              <a:solidFill>
                <a:srgbClr val="98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a" sz="1800">
                <a:solidFill>
                  <a:srgbClr val="980000"/>
                </a:solidFill>
              </a:rPr>
              <a:t>                                                                             Photo d’archive. </a:t>
            </a:r>
            <a:endParaRPr sz="1800">
              <a:solidFill>
                <a:srgbClr val="98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a" sz="1800">
                <a:solidFill>
                  <a:srgbClr val="980000"/>
                </a:solidFill>
              </a:rPr>
              <a:t>                                                              Reconnaissez- vous </a:t>
            </a:r>
            <a:r>
              <a:rPr lang="da" sz="1800">
                <a:solidFill>
                  <a:srgbClr val="980000"/>
                </a:solidFill>
              </a:rPr>
              <a:t>ces Anciens…</a:t>
            </a:r>
            <a:endParaRPr sz="1800">
              <a:solidFill>
                <a:srgbClr val="98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a" sz="1800">
                <a:solidFill>
                  <a:srgbClr val="980000"/>
                </a:solidFill>
              </a:rPr>
              <a:t>                                                              L’année et la série?? Que sont-ils devenus?</a:t>
            </a:r>
            <a:endParaRPr sz="1800">
              <a:solidFill>
                <a:srgbClr val="98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800">
              <a:solidFill>
                <a:srgbClr val="98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a" sz="1800">
                <a:solidFill>
                  <a:srgbClr val="980000"/>
                </a:solidFill>
              </a:rPr>
              <a:t>                                                                     </a:t>
            </a:r>
            <a:r>
              <a:rPr b="1" lang="da" sz="2400">
                <a:solidFill>
                  <a:srgbClr val="FF0000"/>
                </a:solidFill>
                <a:latin typeface="Lobster"/>
                <a:ea typeface="Lobster"/>
                <a:cs typeface="Lobster"/>
                <a:sym typeface="Lobster"/>
              </a:rPr>
              <a:t>Meilleurs vœux et joyeux 2019 </a:t>
            </a:r>
            <a:r>
              <a:rPr lang="da" sz="3000">
                <a:solidFill>
                  <a:srgbClr val="980000"/>
                </a:solidFill>
              </a:rPr>
              <a:t> </a:t>
            </a:r>
            <a:r>
              <a:rPr lang="da" sz="1800">
                <a:solidFill>
                  <a:srgbClr val="980000"/>
                </a:solidFill>
              </a:rPr>
              <a:t>                                                                                                                                     </a:t>
            </a:r>
            <a:endParaRPr/>
          </a:p>
        </p:txBody>
      </p:sp>
      <p:pic>
        <p:nvPicPr>
          <p:cNvPr id="89" name="Google Shape;89;p17"/>
          <p:cNvPicPr preferRelativeResize="0"/>
          <p:nvPr/>
        </p:nvPicPr>
        <p:blipFill rotWithShape="1">
          <a:blip r:embed="rId3">
            <a:alphaModFix/>
          </a:blip>
          <a:srcRect b="23324" l="9310" r="17834" t="0"/>
          <a:stretch/>
        </p:blipFill>
        <p:spPr>
          <a:xfrm>
            <a:off x="3440142" y="0"/>
            <a:ext cx="1517733" cy="1006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9075" y="2737325"/>
            <a:ext cx="3771674" cy="234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5900" y="1064625"/>
            <a:ext cx="2425750" cy="1590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8"/>
          <p:cNvSpPr txBox="1"/>
          <p:nvPr/>
        </p:nvSpPr>
        <p:spPr>
          <a:xfrm>
            <a:off x="28800" y="3713400"/>
            <a:ext cx="9086400" cy="14301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a">
                <a:solidFill>
                  <a:schemeClr val="dk1"/>
                </a:solidFill>
              </a:rPr>
              <a:t>Règlement :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a">
                <a:solidFill>
                  <a:schemeClr val="dk1"/>
                </a:solidFill>
              </a:rPr>
              <a:t>Réalisez un court-métrage de </a:t>
            </a:r>
            <a:r>
              <a:rPr b="1" lang="da">
                <a:solidFill>
                  <a:schemeClr val="dk1"/>
                </a:solidFill>
              </a:rPr>
              <a:t>1min30s</a:t>
            </a:r>
            <a:r>
              <a:rPr lang="da">
                <a:solidFill>
                  <a:schemeClr val="dk1"/>
                </a:solidFill>
              </a:rPr>
              <a:t> qui vante l’intérêt du journal numérique :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a">
                <a:solidFill>
                  <a:schemeClr val="dk1"/>
                </a:solidFill>
              </a:rPr>
              <a:t>Ce film doit être </a:t>
            </a:r>
            <a:r>
              <a:rPr b="1" lang="da">
                <a:solidFill>
                  <a:schemeClr val="dk1"/>
                </a:solidFill>
              </a:rPr>
              <a:t>humoristique</a:t>
            </a:r>
            <a:r>
              <a:rPr lang="da">
                <a:solidFill>
                  <a:schemeClr val="dk1"/>
                </a:solidFill>
              </a:rPr>
              <a:t> et/ou </a:t>
            </a:r>
            <a:r>
              <a:rPr b="1" lang="da">
                <a:solidFill>
                  <a:schemeClr val="dk1"/>
                </a:solidFill>
              </a:rPr>
              <a:t>parodique</a:t>
            </a:r>
            <a:r>
              <a:rPr lang="da">
                <a:solidFill>
                  <a:schemeClr val="dk1"/>
                </a:solidFill>
              </a:rPr>
              <a:t>.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a">
                <a:solidFill>
                  <a:schemeClr val="dk1"/>
                </a:solidFill>
              </a:rPr>
              <a:t>Ce film doit être réalisé avec un téléphone portable tenu horizontalement.</a:t>
            </a:r>
            <a:endParaRPr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da">
                <a:solidFill>
                  <a:schemeClr val="dk1"/>
                </a:solidFill>
              </a:rPr>
              <a:t>Le meilleur spot sera publié sur la page d'accueil du journal numérique.</a:t>
            </a:r>
            <a:endParaRPr b="1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a">
                <a:solidFill>
                  <a:schemeClr val="dk1"/>
                </a:solidFill>
              </a:rPr>
              <a:t>Pour toute information adressez-vous à Mme Piras au CDI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97" name="Google Shape;97;p18"/>
          <p:cNvPicPr preferRelativeResize="0"/>
          <p:nvPr/>
        </p:nvPicPr>
        <p:blipFill rotWithShape="1">
          <a:blip r:embed="rId3">
            <a:alphaModFix/>
          </a:blip>
          <a:srcRect b="42103" l="3539" r="3549" t="19262"/>
          <a:stretch/>
        </p:blipFill>
        <p:spPr>
          <a:xfrm>
            <a:off x="28800" y="0"/>
            <a:ext cx="9086401" cy="38509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