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7559675" cx="10080625"/>
  <p:notesSz cx="7559675" cy="10691800"/>
  <p:embeddedFontLst>
    <p:embeddedFont>
      <p:font typeface="Roboto"/>
      <p:regular r:id="rId12"/>
      <p:bold r:id="rId13"/>
      <p:italic r:id="rId14"/>
      <p:boldItalic r:id="rId15"/>
    </p:embeddedFont>
    <p:embeddedFont>
      <p:font typeface="Amatic SC"/>
      <p:regular r:id="rId16"/>
      <p:bold r:id="rId17"/>
    </p:embeddedFont>
    <p:embeddedFont>
      <p:font typeface="Lobster"/>
      <p:regular r:id="rId18"/>
    </p:embeddedFont>
    <p:embeddedFont>
      <p:font typeface="Pacifico"/>
      <p:regular r:id="rId19"/>
    </p:embeddedFont>
    <p:embeddedFont>
      <p:font typeface="Allura"/>
      <p:regular r:id="rId20"/>
    </p:embeddedFont>
    <p:embeddedFont>
      <p:font typeface="Comfortaa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llura-regular.fntdata"/><Relationship Id="rId11" Type="http://schemas.openxmlformats.org/officeDocument/2006/relationships/slide" Target="slides/slide7.xml"/><Relationship Id="rId22" Type="http://schemas.openxmlformats.org/officeDocument/2006/relationships/font" Target="fonts/Comfortaa-bold.fntdata"/><Relationship Id="rId10" Type="http://schemas.openxmlformats.org/officeDocument/2006/relationships/slide" Target="slides/slide6.xml"/><Relationship Id="rId21" Type="http://schemas.openxmlformats.org/officeDocument/2006/relationships/font" Target="fonts/Comfortaa-regular.fntdata"/><Relationship Id="rId13" Type="http://schemas.openxmlformats.org/officeDocument/2006/relationships/font" Target="fonts/Roboto-bold.fntdata"/><Relationship Id="rId12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oboto-boldItalic.fntdata"/><Relationship Id="rId14" Type="http://schemas.openxmlformats.org/officeDocument/2006/relationships/font" Target="fonts/Roboto-italic.fntdata"/><Relationship Id="rId17" Type="http://schemas.openxmlformats.org/officeDocument/2006/relationships/font" Target="fonts/AmaticSC-bold.fntdata"/><Relationship Id="rId16" Type="http://schemas.openxmlformats.org/officeDocument/2006/relationships/font" Target="fonts/AmaticSC-regular.fntdata"/><Relationship Id="rId5" Type="http://schemas.openxmlformats.org/officeDocument/2006/relationships/slide" Target="slides/slide1.xml"/><Relationship Id="rId19" Type="http://schemas.openxmlformats.org/officeDocument/2006/relationships/font" Target="fonts/Pacifico-regular.fntdata"/><Relationship Id="rId6" Type="http://schemas.openxmlformats.org/officeDocument/2006/relationships/slide" Target="slides/slide2.xml"/><Relationship Id="rId18" Type="http://schemas.openxmlformats.org/officeDocument/2006/relationships/font" Target="fonts/Lobster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0c551f72b_1_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0c551f72b_1_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4652732bba_0_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4652732bba_0_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1d9fb14aa_0_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1d9fb14aa_0_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4df5866ce_0_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44df5866ce_0_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3a1b6d8f1_0_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3a1b6d8f1_0_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44dd2f2c63_2_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44dd2f2c63_2_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1" name="Google Shape;41;p11"/>
          <p:cNvSpPr txBox="1"/>
          <p:nvPr>
            <p:ph idx="1"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2" name="Google Shape;42;p11"/>
          <p:cNvSpPr txBox="1"/>
          <p:nvPr>
            <p:ph idx="2"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3" name="Google Shape;43;p11"/>
          <p:cNvSpPr txBox="1"/>
          <p:nvPr>
            <p:ph idx="3"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6" name="Google Shape;46;p12"/>
          <p:cNvSpPr txBox="1"/>
          <p:nvPr>
            <p:ph idx="1"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7" name="Google Shape;47;p12"/>
          <p:cNvSpPr txBox="1"/>
          <p:nvPr>
            <p:ph idx="2"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0" name="Google Shape;50;p13"/>
          <p:cNvSpPr txBox="1"/>
          <p:nvPr>
            <p:ph idx="1"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1" name="Google Shape;51;p13"/>
          <p:cNvSpPr txBox="1"/>
          <p:nvPr>
            <p:ph idx="2"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2" name="Google Shape;52;p13"/>
          <p:cNvSpPr txBox="1"/>
          <p:nvPr>
            <p:ph idx="3"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3" name="Google Shape;53;p13"/>
          <p:cNvSpPr txBox="1"/>
          <p:nvPr>
            <p:ph idx="4"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7" name="Google Shape;57;p14"/>
          <p:cNvSpPr txBox="1"/>
          <p:nvPr>
            <p:ph idx="2"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8" name="Google Shape;58;p14"/>
          <p:cNvSpPr/>
          <p:nvPr/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14"/>
          <p:cNvSpPr/>
          <p:nvPr/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ise en page personnalisée 1">
  <p:cSld name="CUSTOM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504000" y="301320"/>
            <a:ext cx="9071700" cy="1262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3" name="Google Shape;23;p6"/>
          <p:cNvSpPr txBox="1"/>
          <p:nvPr>
            <p:ph idx="1"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4" name="Google Shape;24;p6"/>
          <p:cNvSpPr txBox="1"/>
          <p:nvPr>
            <p:ph idx="2"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/>
          <p:nvPr>
            <p:ph idx="1"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1" name="Google Shape;31;p9"/>
          <p:cNvSpPr txBox="1"/>
          <p:nvPr>
            <p:ph idx="1"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2" name="Google Shape;32;p9"/>
          <p:cNvSpPr txBox="1"/>
          <p:nvPr>
            <p:ph idx="2"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3" name="Google Shape;33;p9"/>
          <p:cNvSpPr txBox="1"/>
          <p:nvPr>
            <p:ph idx="3"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6" name="Google Shape;36;p10"/>
          <p:cNvSpPr txBox="1"/>
          <p:nvPr>
            <p:ph idx="1"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7" name="Google Shape;37;p10"/>
          <p:cNvSpPr txBox="1"/>
          <p:nvPr>
            <p:ph idx="2"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8" name="Google Shape;38;p10"/>
          <p:cNvSpPr txBox="1"/>
          <p:nvPr>
            <p:ph idx="3"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1.jpg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7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" y="81360"/>
            <a:ext cx="6078485" cy="1076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80000" y="81360"/>
            <a:ext cx="780619" cy="818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40000" y="138960"/>
            <a:ext cx="1434336" cy="7968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</p:sldLayoutIdLst>
  <mc:AlternateContent>
    <mc:Choice Requires="p14">
      <p:transition spd="slow" p14:dur="50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7.png"/><Relationship Id="rId10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Relationship Id="rId4" Type="http://schemas.openxmlformats.org/officeDocument/2006/relationships/image" Target="../media/image10.png"/><Relationship Id="rId5" Type="http://schemas.openxmlformats.org/officeDocument/2006/relationships/image" Target="../media/image18.png"/><Relationship Id="rId6" Type="http://schemas.openxmlformats.org/officeDocument/2006/relationships/image" Target="../media/image13.png"/><Relationship Id="rId7" Type="http://schemas.openxmlformats.org/officeDocument/2006/relationships/image" Target="../media/image22.png"/><Relationship Id="rId8" Type="http://schemas.openxmlformats.org/officeDocument/2006/relationships/image" Target="../media/image2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7.jpg"/><Relationship Id="rId4" Type="http://schemas.openxmlformats.org/officeDocument/2006/relationships/image" Target="../media/image19.png"/><Relationship Id="rId5" Type="http://schemas.openxmlformats.org/officeDocument/2006/relationships/image" Target="../media/image15.png"/><Relationship Id="rId6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png"/><Relationship Id="rId4" Type="http://schemas.openxmlformats.org/officeDocument/2006/relationships/image" Target="../media/image23.png"/><Relationship Id="rId5" Type="http://schemas.openxmlformats.org/officeDocument/2006/relationships/hyperlink" Target="https://fr.wikipedia.org/wiki/La_C%C3%A9r%C3%A9monie_(film,_1995)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/>
        </p:nvSpPr>
        <p:spPr>
          <a:xfrm>
            <a:off x="1192861" y="2222546"/>
            <a:ext cx="6120000" cy="31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8000">
                <a:latin typeface="Allura"/>
                <a:ea typeface="Allura"/>
                <a:cs typeface="Allura"/>
                <a:sym typeface="Allura"/>
              </a:rPr>
              <a:t>     </a:t>
            </a:r>
            <a:r>
              <a:rPr b="1" i="1" lang="fr" sz="10200">
                <a:solidFill>
                  <a:srgbClr val="A61C00"/>
                </a:solidFill>
                <a:latin typeface="Allura"/>
                <a:ea typeface="Allura"/>
                <a:cs typeface="Allura"/>
                <a:sym typeface="Allura"/>
              </a:rPr>
              <a:t>Stendhal</a:t>
            </a:r>
            <a:endParaRPr b="1" i="1" sz="10200">
              <a:solidFill>
                <a:srgbClr val="A61C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0200">
                <a:solidFill>
                  <a:srgbClr val="A61C00"/>
                </a:solidFill>
                <a:latin typeface="Allura"/>
                <a:ea typeface="Allura"/>
                <a:cs typeface="Allura"/>
                <a:sym typeface="Allura"/>
              </a:rPr>
              <a:t>Hebdo</a:t>
            </a:r>
            <a:r>
              <a:rPr b="1" i="0" lang="fr" sz="10200" u="none" cap="none" strike="noStrike">
                <a:solidFill>
                  <a:srgbClr val="A61C00"/>
                </a:solidFill>
                <a:latin typeface="Allura"/>
                <a:ea typeface="Allura"/>
                <a:cs typeface="Allura"/>
                <a:sym typeface="Allura"/>
              </a:rPr>
              <a:t> </a:t>
            </a:r>
            <a:r>
              <a:rPr i="0" lang="fr" sz="10000" u="none" cap="none" strike="noStrike">
                <a:solidFill>
                  <a:srgbClr val="000000"/>
                </a:solidFill>
                <a:latin typeface="Allura"/>
                <a:ea typeface="Allura"/>
                <a:cs typeface="Allura"/>
                <a:sym typeface="Allura"/>
              </a:rPr>
              <a:t> </a:t>
            </a:r>
            <a:r>
              <a:rPr i="0" lang="fr" sz="8000" u="none" cap="none" strike="noStrike">
                <a:solidFill>
                  <a:srgbClr val="000000"/>
                </a:solidFill>
                <a:latin typeface="Allura"/>
                <a:ea typeface="Allura"/>
                <a:cs typeface="Allura"/>
                <a:sym typeface="Allura"/>
              </a:rPr>
              <a:t>  </a:t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/>
        </p:nvSpPr>
        <p:spPr>
          <a:xfrm>
            <a:off x="1135825" y="893750"/>
            <a:ext cx="8088600" cy="9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6"/>
          <p:cNvSpPr txBox="1"/>
          <p:nvPr/>
        </p:nvSpPr>
        <p:spPr>
          <a:xfrm>
            <a:off x="941025" y="1057350"/>
            <a:ext cx="8088600" cy="9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6"/>
          <p:cNvSpPr txBox="1"/>
          <p:nvPr/>
        </p:nvSpPr>
        <p:spPr>
          <a:xfrm>
            <a:off x="772925" y="262325"/>
            <a:ext cx="7796700" cy="9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fr" sz="56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b="1" lang="fr" sz="56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semaine du 05 au 09 novembre 2018 </a:t>
            </a:r>
            <a:endParaRPr/>
          </a:p>
        </p:txBody>
      </p:sp>
      <p:sp>
        <p:nvSpPr>
          <p:cNvPr id="72" name="Google Shape;72;p16"/>
          <p:cNvSpPr txBox="1"/>
          <p:nvPr/>
        </p:nvSpPr>
        <p:spPr>
          <a:xfrm>
            <a:off x="-31600" y="1334075"/>
            <a:ext cx="10080600" cy="62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800" u="sng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lundi</a:t>
            </a:r>
            <a:r>
              <a:rPr b="1" lang="fr" sz="3800" u="sng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 05 novembre</a:t>
            </a:r>
            <a:r>
              <a:rPr b="1" lang="fr" sz="38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:</a:t>
            </a:r>
            <a:r>
              <a:rPr lang="fr" sz="1800">
                <a:solidFill>
                  <a:srgbClr val="FF0000"/>
                </a:solidFill>
              </a:rPr>
              <a:t> </a:t>
            </a:r>
            <a:endParaRPr sz="1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200">
                <a:solidFill>
                  <a:srgbClr val="0066CC"/>
                </a:solidFill>
                <a:latin typeface="Amatic SC"/>
                <a:ea typeface="Amatic SC"/>
                <a:cs typeface="Amatic SC"/>
                <a:sym typeface="Amatic SC"/>
              </a:rPr>
              <a:t>Intra Muros</a:t>
            </a:r>
            <a:r>
              <a:rPr lang="fr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:  </a:t>
            </a:r>
            <a:r>
              <a:rPr lang="fr" sz="1800">
                <a:solidFill>
                  <a:schemeClr val="dk1"/>
                </a:solidFill>
              </a:rPr>
              <a:t>             Du </a:t>
            </a:r>
            <a:r>
              <a:rPr b="1" lang="fr" sz="1800">
                <a:solidFill>
                  <a:schemeClr val="dk1"/>
                </a:solidFill>
              </a:rPr>
              <a:t>05</a:t>
            </a:r>
            <a:r>
              <a:rPr lang="fr" sz="1800">
                <a:solidFill>
                  <a:schemeClr val="dk1"/>
                </a:solidFill>
              </a:rPr>
              <a:t> au </a:t>
            </a:r>
            <a:r>
              <a:rPr b="1" lang="fr" sz="1800">
                <a:solidFill>
                  <a:schemeClr val="dk1"/>
                </a:solidFill>
              </a:rPr>
              <a:t>12 </a:t>
            </a:r>
            <a:r>
              <a:rPr lang="fr" sz="1800">
                <a:solidFill>
                  <a:schemeClr val="dk1"/>
                </a:solidFill>
              </a:rPr>
              <a:t>novembre, Appel à candidatures pour l’Édition 2019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</a:rPr>
              <a:t>                                      d’Ambassadeurs en herbe, pour toute information, les Référentes sont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</a:rPr>
              <a:t>                                      </a:t>
            </a:r>
            <a:r>
              <a:rPr b="1" lang="fr" sz="1800">
                <a:solidFill>
                  <a:schemeClr val="dk1"/>
                </a:solidFill>
              </a:rPr>
              <a:t>Mmes Deluca et Adda. 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               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800" u="sng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mardi 06 NOVEMBRE: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00FF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600">
                <a:solidFill>
                  <a:srgbClr val="00FF00"/>
                </a:solidFill>
                <a:latin typeface="Amatic SC"/>
                <a:ea typeface="Amatic SC"/>
                <a:cs typeface="Amatic SC"/>
                <a:sym typeface="Amatic SC"/>
              </a:rPr>
              <a:t>Sortie:    </a:t>
            </a:r>
            <a:r>
              <a:rPr b="1" lang="fr" sz="1800">
                <a:solidFill>
                  <a:schemeClr val="dk1"/>
                </a:solidFill>
              </a:rPr>
              <a:t>2A/2B(5), à la Cineteca milanese/Atelier”</a:t>
            </a:r>
            <a:r>
              <a:rPr lang="fr" sz="1800">
                <a:solidFill>
                  <a:schemeClr val="dk1"/>
                </a:solidFill>
              </a:rPr>
              <a:t> motore..si gira”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800">
                <a:solidFill>
                  <a:schemeClr val="dk1"/>
                </a:solidFill>
              </a:rPr>
              <a:t>                    </a:t>
            </a:r>
            <a:r>
              <a:rPr lang="fr" sz="1800">
                <a:solidFill>
                  <a:schemeClr val="dk1"/>
                </a:solidFill>
              </a:rPr>
              <a:t>Professeurs Responsables</a:t>
            </a:r>
            <a:r>
              <a:rPr b="1" lang="fr" sz="1800">
                <a:solidFill>
                  <a:schemeClr val="dk1"/>
                </a:solidFill>
              </a:rPr>
              <a:t>: Mme Piras, Ms Cholvy, Lefebvre.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800" u="sng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mercredidi 07 NOVEMBRE:</a:t>
            </a:r>
            <a:r>
              <a:rPr lang="fr" sz="1800">
                <a:solidFill>
                  <a:schemeClr val="dk1"/>
                </a:solidFill>
              </a:rPr>
              <a:t>  </a:t>
            </a:r>
            <a:endParaRPr b="1" sz="900">
              <a:solidFill>
                <a:srgbClr val="00FF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 u="sng">
              <a:solidFill>
                <a:srgbClr val="94006B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200">
                <a:solidFill>
                  <a:srgbClr val="0066CC"/>
                </a:solidFill>
                <a:latin typeface="Amatic SC"/>
                <a:ea typeface="Amatic SC"/>
                <a:cs typeface="Amatic SC"/>
                <a:sym typeface="Amatic SC"/>
              </a:rPr>
              <a:t>Intra Muros</a:t>
            </a:r>
            <a:r>
              <a:rPr lang="fr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: </a:t>
            </a:r>
            <a:r>
              <a:rPr lang="fr" sz="1800">
                <a:solidFill>
                  <a:schemeClr val="dk1"/>
                </a:solidFill>
              </a:rPr>
              <a:t>        </a:t>
            </a:r>
            <a:r>
              <a:rPr b="1" lang="fr" sz="2400">
                <a:solidFill>
                  <a:schemeClr val="dk1"/>
                </a:solidFill>
              </a:rPr>
              <a:t>Audit </a:t>
            </a:r>
            <a:r>
              <a:rPr lang="fr" sz="1800">
                <a:solidFill>
                  <a:schemeClr val="dk1"/>
                </a:solidFill>
              </a:rPr>
              <a:t>.sur</a:t>
            </a:r>
            <a:r>
              <a:rPr lang="fr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la Cyber Sécurité du 07 au 09 Novembre  </a:t>
            </a:r>
            <a:endParaRPr b="1" sz="2400">
              <a:solidFill>
                <a:srgbClr val="00FF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</a:rPr>
              <a:t>        </a:t>
            </a:r>
            <a:r>
              <a:rPr b="1" lang="fr" sz="2400">
                <a:solidFill>
                  <a:srgbClr val="1C4587"/>
                </a:solidFill>
                <a:latin typeface="Lobster"/>
                <a:ea typeface="Lobster"/>
                <a:cs typeface="Lobster"/>
                <a:sym typeface="Lobster"/>
              </a:rPr>
              <a:t>               </a:t>
            </a:r>
            <a:r>
              <a:rPr lang="fr" sz="1800">
                <a:solidFill>
                  <a:schemeClr val="dk1"/>
                </a:solidFill>
              </a:rPr>
              <a:t>          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solidFill>
                  <a:schemeClr val="hlink"/>
                </a:solidFill>
                <a:latin typeface="Lobster"/>
                <a:ea typeface="Lobster"/>
                <a:cs typeface="Lobster"/>
                <a:sym typeface="Lobster"/>
              </a:rPr>
              <a:t>                       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rgbClr val="94006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</a:rPr>
              <a:t>               </a:t>
            </a:r>
            <a:r>
              <a:rPr lang="fr" sz="600">
                <a:solidFill>
                  <a:schemeClr val="dk1"/>
                </a:solidFill>
              </a:rPr>
              <a:t>            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</a:rPr>
              <a:t>    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800">
                <a:solidFill>
                  <a:schemeClr val="dk1"/>
                </a:solidFill>
              </a:rPr>
              <a:t>           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</a:rPr>
              <a:t>                    </a:t>
            </a:r>
            <a:r>
              <a:rPr lang="fr" sz="2400">
                <a:solidFill>
                  <a:schemeClr val="hlink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</a:rPr>
              <a:t>                    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solidFill>
                  <a:schemeClr val="hlink"/>
                </a:solidFill>
              </a:rPr>
              <a:t> </a:t>
            </a:r>
            <a:r>
              <a:rPr lang="fr" sz="2400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lang="fr" sz="38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                                    </a:t>
            </a:r>
            <a:endParaRPr b="1" sz="2400">
              <a:solidFill>
                <a:srgbClr val="00FF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</a:rPr>
              <a:t>        </a:t>
            </a:r>
            <a:r>
              <a:rPr b="1" lang="fr" sz="2400">
                <a:solidFill>
                  <a:srgbClr val="1C4587"/>
                </a:solidFill>
                <a:latin typeface="Lobster"/>
                <a:ea typeface="Lobster"/>
                <a:cs typeface="Lobster"/>
                <a:sym typeface="Lobster"/>
              </a:rPr>
              <a:t>               </a:t>
            </a:r>
            <a:r>
              <a:rPr lang="fr" sz="1800">
                <a:solidFill>
                  <a:schemeClr val="dk1"/>
                </a:solidFill>
              </a:rPr>
              <a:t>          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solidFill>
                  <a:schemeClr val="hlink"/>
                </a:solidFill>
                <a:latin typeface="Lobster"/>
                <a:ea typeface="Lobster"/>
                <a:cs typeface="Lobster"/>
                <a:sym typeface="Lobster"/>
              </a:rPr>
              <a:t>                       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rgbClr val="94006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</a:rPr>
              <a:t>               </a:t>
            </a:r>
            <a:r>
              <a:rPr lang="fr" sz="600">
                <a:solidFill>
                  <a:schemeClr val="dk1"/>
                </a:solidFill>
              </a:rPr>
              <a:t>            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</a:rPr>
              <a:t>    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800">
                <a:solidFill>
                  <a:schemeClr val="dk1"/>
                </a:solidFill>
              </a:rPr>
              <a:t>           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</a:rPr>
              <a:t>                    </a:t>
            </a:r>
            <a:r>
              <a:rPr lang="fr" sz="24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/>
              <a:t>                    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solidFill>
                  <a:schemeClr val="hlink"/>
                </a:solidFill>
              </a:rPr>
              <a:t> </a:t>
            </a:r>
            <a:r>
              <a:rPr lang="fr" sz="2400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lang="fr" sz="38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                                    </a:t>
            </a:r>
            <a:r>
              <a:rPr b="1" lang="fr" sz="3000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endParaRPr b="1" sz="3000">
              <a:solidFill>
                <a:schemeClr val="hlink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solidFill>
                <a:schemeClr val="hlink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89450" y="4684675"/>
            <a:ext cx="910525" cy="80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437412" y="6896975"/>
            <a:ext cx="591975" cy="53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3020925" y="7777263"/>
            <a:ext cx="1034146" cy="53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862813" y="5607850"/>
            <a:ext cx="2202263" cy="80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842375" y="6754650"/>
            <a:ext cx="804675" cy="80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539400" y="7777275"/>
            <a:ext cx="2038200" cy="115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3539400" y="3770400"/>
            <a:ext cx="1331325" cy="64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347925" y="4169375"/>
            <a:ext cx="2202250" cy="123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0" y="2459575"/>
            <a:ext cx="2375350" cy="131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/>
        </p:nvSpPr>
        <p:spPr>
          <a:xfrm>
            <a:off x="1109650" y="259625"/>
            <a:ext cx="7521900" cy="10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fr" sz="56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semaine du 05 au 09 novembre 2018 </a:t>
            </a:r>
            <a:endParaRPr/>
          </a:p>
        </p:txBody>
      </p:sp>
      <p:sp>
        <p:nvSpPr>
          <p:cNvPr id="87" name="Google Shape;87;p17"/>
          <p:cNvSpPr txBox="1"/>
          <p:nvPr/>
        </p:nvSpPr>
        <p:spPr>
          <a:xfrm>
            <a:off x="25" y="1164825"/>
            <a:ext cx="10080600" cy="6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800" u="sng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JEUDI 8</a:t>
            </a:r>
            <a:r>
              <a:rPr b="1" lang="fr" sz="3800" u="sng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 novembre</a:t>
            </a:r>
            <a:r>
              <a:rPr b="1" lang="fr" sz="38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:</a:t>
            </a:r>
            <a:r>
              <a:rPr lang="fr" sz="1800">
                <a:solidFill>
                  <a:srgbClr val="FF0000"/>
                </a:solidFill>
              </a:rPr>
              <a:t> </a:t>
            </a:r>
            <a:endParaRPr sz="1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200">
                <a:solidFill>
                  <a:srgbClr val="0066CC"/>
                </a:solidFill>
                <a:latin typeface="Amatic SC"/>
                <a:ea typeface="Amatic SC"/>
                <a:cs typeface="Amatic SC"/>
                <a:sym typeface="Amatic SC"/>
              </a:rPr>
              <a:t>Intra Muros</a:t>
            </a:r>
            <a:r>
              <a:rPr lang="fr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: </a:t>
            </a:r>
            <a:r>
              <a:rPr lang="fr" sz="1800">
                <a:solidFill>
                  <a:schemeClr val="dk1"/>
                </a:solidFill>
              </a:rPr>
              <a:t> </a:t>
            </a:r>
            <a:r>
              <a:rPr b="1" lang="fr" sz="1800" u="sng">
                <a:solidFill>
                  <a:schemeClr val="dk1"/>
                </a:solidFill>
              </a:rPr>
              <a:t>Réunion Syndicale</a:t>
            </a:r>
            <a:r>
              <a:rPr b="1" lang="fr" sz="1800">
                <a:solidFill>
                  <a:schemeClr val="dk1"/>
                </a:solidFill>
              </a:rPr>
              <a:t> </a:t>
            </a:r>
            <a:r>
              <a:rPr lang="fr" sz="1800">
                <a:solidFill>
                  <a:schemeClr val="dk1"/>
                </a:solidFill>
              </a:rPr>
              <a:t>Personnels locaux de 13h00 à 14h00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                       </a:t>
            </a:r>
            <a:r>
              <a:rPr lang="fr" sz="1800">
                <a:solidFill>
                  <a:schemeClr val="dk1"/>
                </a:solidFill>
              </a:rPr>
              <a:t> 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600">
                <a:solidFill>
                  <a:srgbClr val="00FF00"/>
                </a:solidFill>
                <a:latin typeface="Amatic SC"/>
                <a:ea typeface="Amatic SC"/>
                <a:cs typeface="Amatic SC"/>
                <a:sym typeface="Amatic SC"/>
              </a:rPr>
              <a:t>Sortie:  </a:t>
            </a:r>
            <a:r>
              <a:rPr b="1" lang="fr" sz="1800"/>
              <a:t>1 Gr/Tles L(4),</a:t>
            </a:r>
            <a:r>
              <a:rPr lang="fr" sz="1800"/>
              <a:t> Projection d’une Pièce de marivaux </a:t>
            </a:r>
            <a:r>
              <a:rPr b="1" lang="fr" sz="1800">
                <a:solidFill>
                  <a:srgbClr val="0000FF"/>
                </a:solidFill>
                <a:latin typeface="Georgia"/>
                <a:ea typeface="Georgia"/>
                <a:cs typeface="Georgia"/>
                <a:sym typeface="Georgia"/>
              </a:rPr>
              <a:t>Le Petit-Maître corrigé</a:t>
            </a:r>
            <a:endParaRPr b="1" sz="1800">
              <a:solidFill>
                <a:srgbClr val="0000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                  à l’Institut Français.Milan.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                  </a:t>
            </a:r>
            <a:r>
              <a:rPr lang="fr" sz="1800"/>
              <a:t>Professeure responsable:</a:t>
            </a:r>
            <a:r>
              <a:rPr b="1" lang="fr" sz="1800"/>
              <a:t> Mme Gazel, </a:t>
            </a:r>
            <a:r>
              <a:rPr lang="fr" sz="1800"/>
              <a:t>Accomp. </a:t>
            </a:r>
            <a:r>
              <a:rPr b="1" lang="fr" sz="1800"/>
              <a:t>Ms Le Febvre, Dupin.</a:t>
            </a:r>
            <a:endParaRPr sz="105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1"/>
                </a:solidFill>
              </a:rPr>
              <a:t>                  </a:t>
            </a:r>
            <a:r>
              <a:rPr b="1" lang="fr" sz="1800">
                <a:solidFill>
                  <a:schemeClr val="dk1"/>
                </a:solidFill>
              </a:rPr>
              <a:t>CM2 D </a:t>
            </a:r>
            <a:r>
              <a:rPr lang="fr" sz="1800">
                <a:solidFill>
                  <a:schemeClr val="dk1"/>
                </a:solidFill>
              </a:rPr>
              <a:t>au Museo del Risorgimento, Cultura/storia del paese di accoglienza.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600">
                <a:solidFill>
                  <a:srgbClr val="00FF00"/>
                </a:solidFill>
                <a:latin typeface="Amatic SC"/>
                <a:ea typeface="Amatic SC"/>
                <a:cs typeface="Amatic SC"/>
                <a:sym typeface="Amatic SC"/>
              </a:rPr>
              <a:t>Cantine:</a:t>
            </a:r>
            <a:r>
              <a:rPr lang="fr" sz="3600">
                <a:solidFill>
                  <a:srgbClr val="00FF00"/>
                </a:solidFill>
                <a:latin typeface="Amatic SC"/>
                <a:ea typeface="Amatic SC"/>
                <a:cs typeface="Amatic SC"/>
                <a:sym typeface="Amatic SC"/>
              </a:rPr>
              <a:t>:</a:t>
            </a:r>
            <a:r>
              <a:rPr b="1" lang="fr" sz="1800"/>
              <a:t>Menu Régional</a:t>
            </a:r>
            <a:r>
              <a:rPr lang="fr" sz="1800"/>
              <a:t>, à l’honneur </a:t>
            </a:r>
            <a:r>
              <a:rPr b="1" lang="fr" sz="2400"/>
              <a:t>les Pouilles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800" u="sng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VENDREDI 09 novembre</a:t>
            </a:r>
            <a:r>
              <a:rPr b="1" lang="fr" sz="38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:</a:t>
            </a:r>
            <a:r>
              <a:rPr lang="fr" sz="1800">
                <a:solidFill>
                  <a:srgbClr val="FF0000"/>
                </a:solidFill>
              </a:rPr>
              <a:t> </a:t>
            </a:r>
            <a:endParaRPr sz="1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200">
                <a:solidFill>
                  <a:srgbClr val="0066CC"/>
                </a:solidFill>
                <a:latin typeface="Amatic SC"/>
                <a:ea typeface="Amatic SC"/>
                <a:cs typeface="Amatic SC"/>
                <a:sym typeface="Amatic SC"/>
              </a:rPr>
              <a:t>Intra Muros</a:t>
            </a:r>
            <a:r>
              <a:rPr lang="fr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:  </a:t>
            </a:r>
            <a:r>
              <a:rPr lang="fr" sz="1800">
                <a:solidFill>
                  <a:schemeClr val="dk1"/>
                </a:solidFill>
              </a:rPr>
              <a:t> </a:t>
            </a:r>
            <a:r>
              <a:rPr b="1" lang="fr" sz="1800">
                <a:solidFill>
                  <a:srgbClr val="FF0000"/>
                </a:solidFill>
              </a:rPr>
              <a:t>Aula Magna:</a:t>
            </a:r>
            <a:r>
              <a:rPr lang="fr" sz="1800">
                <a:solidFill>
                  <a:schemeClr val="dk1"/>
                </a:solidFill>
              </a:rPr>
              <a:t>  </a:t>
            </a:r>
            <a:r>
              <a:rPr b="1" lang="fr" sz="1800">
                <a:solidFill>
                  <a:schemeClr val="dk1"/>
                </a:solidFill>
              </a:rPr>
              <a:t>Term. L,S/ DS </a:t>
            </a:r>
            <a:r>
              <a:rPr lang="fr" sz="1800">
                <a:solidFill>
                  <a:schemeClr val="dk1"/>
                </a:solidFill>
              </a:rPr>
              <a:t>Mathématiques de 14h00 à 18h00.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600">
                <a:solidFill>
                  <a:srgbClr val="00FF00"/>
                </a:solidFill>
                <a:latin typeface="Amatic SC"/>
                <a:ea typeface="Amatic SC"/>
                <a:cs typeface="Amatic SC"/>
                <a:sym typeface="Amatic SC"/>
              </a:rPr>
              <a:t>Sortie:  </a:t>
            </a:r>
            <a:r>
              <a:rPr b="1" lang="fr" sz="1800">
                <a:solidFill>
                  <a:schemeClr val="dk1"/>
                </a:solidFill>
              </a:rPr>
              <a:t>CM2A, </a:t>
            </a:r>
            <a:r>
              <a:rPr lang="fr" sz="1800">
                <a:solidFill>
                  <a:schemeClr val="dk1"/>
                </a:solidFill>
              </a:rPr>
              <a:t>Visite de la Biblioteca Braidense.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                      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0425" y="4810700"/>
            <a:ext cx="2137975" cy="135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/>
        </p:nvSpPr>
        <p:spPr>
          <a:xfrm>
            <a:off x="546700" y="614750"/>
            <a:ext cx="7559400" cy="9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56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semaine du 05 au 09 NOVEMBRE 2018 </a:t>
            </a:r>
            <a:r>
              <a:rPr lang="fr" sz="24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                   </a:t>
            </a:r>
            <a:endParaRPr/>
          </a:p>
        </p:txBody>
      </p:sp>
      <p:sp>
        <p:nvSpPr>
          <p:cNvPr id="94" name="Google Shape;94;p18"/>
          <p:cNvSpPr txBox="1"/>
          <p:nvPr/>
        </p:nvSpPr>
        <p:spPr>
          <a:xfrm>
            <a:off x="25" y="1305675"/>
            <a:ext cx="10080600" cy="6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                                </a:t>
            </a:r>
            <a:endParaRPr sz="2400">
              <a:solidFill>
                <a:srgbClr val="0B5394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                  </a:t>
            </a:r>
            <a:r>
              <a:rPr lang="fr" sz="2400">
                <a:solidFill>
                  <a:srgbClr val="0B5394"/>
                </a:solidFill>
                <a:latin typeface="Lobster"/>
                <a:ea typeface="Lobster"/>
                <a:cs typeface="Lobster"/>
                <a:sym typeface="Lobster"/>
              </a:rPr>
              <a:t>Le FSE  lance les Inscriptions pour l’année 2018/2019</a:t>
            </a:r>
            <a:endParaRPr sz="2400">
              <a:solidFill>
                <a:srgbClr val="0B5394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0B5394"/>
                </a:solidFill>
                <a:latin typeface="Lobster"/>
                <a:ea typeface="Lobster"/>
                <a:cs typeface="Lobster"/>
                <a:sym typeface="Lobster"/>
              </a:rPr>
              <a:t>                                                   </a:t>
            </a:r>
            <a:endParaRPr b="1" sz="2400">
              <a:solidFill>
                <a:srgbClr val="0066CC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rgbClr val="0066CC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B5394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                                               </a:t>
            </a:r>
            <a:r>
              <a:rPr b="1" lang="fr" sz="2400">
                <a:solidFill>
                  <a:srgbClr val="B45F06"/>
                </a:solidFill>
                <a:latin typeface="Lobster"/>
                <a:ea typeface="Lobster"/>
                <a:cs typeface="Lobster"/>
                <a:sym typeface="Lobster"/>
              </a:rPr>
              <a:t>Les droits sont de 5.00€</a:t>
            </a:r>
            <a:endParaRPr b="1" sz="2400">
              <a:solidFill>
                <a:srgbClr val="B45F06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B45F06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                                       </a:t>
            </a:r>
            <a:r>
              <a:rPr b="1" lang="fr" sz="3000">
                <a:solidFill>
                  <a:schemeClr val="hlink"/>
                </a:solidFill>
                <a:latin typeface="Lobster"/>
                <a:ea typeface="Lobster"/>
                <a:cs typeface="Lobster"/>
                <a:sym typeface="Lobster"/>
              </a:rPr>
              <a:t>Activités au starting blocks</a:t>
            </a:r>
            <a:r>
              <a:rPr b="1" lang="fr" sz="24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                                 </a:t>
            </a:r>
            <a:endParaRPr b="1" sz="24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0066CC"/>
                </a:solidFill>
                <a:latin typeface="Lobster"/>
                <a:ea typeface="Lobster"/>
                <a:cs typeface="Lobster"/>
                <a:sym typeface="Lobster"/>
              </a:rPr>
              <a:t>            L</a:t>
            </a:r>
            <a:r>
              <a:rPr lang="fr" sz="2400">
                <a:solidFill>
                  <a:srgbClr val="0066CC"/>
                </a:solidFill>
                <a:latin typeface="Lobster"/>
                <a:ea typeface="Lobster"/>
                <a:cs typeface="Lobster"/>
                <a:sym typeface="Lobster"/>
              </a:rPr>
              <a:t>e FSE</a:t>
            </a: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, grâce à ses membres envoie </a:t>
            </a:r>
            <a:r>
              <a:rPr lang="fr" sz="2400">
                <a:solidFill>
                  <a:srgbClr val="94006B"/>
                </a:solidFill>
                <a:latin typeface="Lobster"/>
                <a:ea typeface="Lobster"/>
                <a:cs typeface="Lobster"/>
                <a:sym typeface="Lobster"/>
              </a:rPr>
              <a:t>le championnat de foot le lundi 22/10</a:t>
            </a: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.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               Ouvert à tous les adhérents, de la 6ème à la Tle. les vieux croûtons aussi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0066CC"/>
                </a:solidFill>
                <a:latin typeface="Lobster"/>
                <a:ea typeface="Lobster"/>
                <a:cs typeface="Lobster"/>
                <a:sym typeface="Lobster"/>
              </a:rPr>
              <a:t>                    </a:t>
            </a:r>
            <a:r>
              <a:rPr lang="fr" sz="2400">
                <a:solidFill>
                  <a:srgbClr val="0066CC"/>
                </a:solidFill>
                <a:latin typeface="Lobster"/>
                <a:ea typeface="Lobster"/>
                <a:cs typeface="Lobster"/>
                <a:sym typeface="Lobster"/>
              </a:rPr>
              <a:t>Match 5x5 de 13h00 à 14h00</a:t>
            </a: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lang="fr" sz="2400">
                <a:solidFill>
                  <a:srgbClr val="0066CC"/>
                </a:solidFill>
                <a:latin typeface="Lobster"/>
                <a:ea typeface="Lobster"/>
                <a:cs typeface="Lobster"/>
                <a:sym typeface="Lobster"/>
              </a:rPr>
              <a:t>et le soir après les cours.</a:t>
            </a: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 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                      Parlez-en à vos potes et venez inscrire vos équipes.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u="sng">
                <a:solidFill>
                  <a:srgbClr val="741B47"/>
                </a:solidFill>
                <a:latin typeface="Lobster"/>
                <a:ea typeface="Lobster"/>
                <a:cs typeface="Lobster"/>
                <a:sym typeface="Lobster"/>
              </a:rPr>
              <a:t>Renseignements /Inscriptions</a:t>
            </a:r>
            <a:r>
              <a:rPr lang="fr" sz="2400">
                <a:solidFill>
                  <a:srgbClr val="741B47"/>
                </a:solidFill>
                <a:latin typeface="Lobster"/>
                <a:ea typeface="Lobster"/>
                <a:cs typeface="Lobster"/>
                <a:sym typeface="Lobster"/>
              </a:rPr>
              <a:t>  </a:t>
            </a: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s’adresser </a:t>
            </a:r>
            <a:r>
              <a:rPr lang="fr" sz="2400" u="sng">
                <a:latin typeface="Lobster"/>
                <a:ea typeface="Lobster"/>
                <a:cs typeface="Lobster"/>
                <a:sym typeface="Lobster"/>
              </a:rPr>
              <a:t>au Tandem de choc </a:t>
            </a: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: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                                             </a:t>
            </a: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Malo Sonnek 2A/Guillaume, l’Animateur du </a:t>
            </a:r>
            <a:r>
              <a:rPr lang="fr" sz="2400">
                <a:solidFill>
                  <a:srgbClr val="0066CC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endParaRPr sz="2400">
              <a:solidFill>
                <a:srgbClr val="0066CC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                    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  </a:t>
            </a:r>
            <a:r>
              <a:rPr lang="fr" sz="3000">
                <a:solidFill>
                  <a:srgbClr val="9900FF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endParaRPr sz="3000">
              <a:solidFill>
                <a:srgbClr val="99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99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                                                                  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                                           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                                                                </a:t>
            </a:r>
            <a:r>
              <a:rPr b="1" lang="fr" sz="2400">
                <a:latin typeface="Lobster"/>
                <a:ea typeface="Lobster"/>
                <a:cs typeface="Lobster"/>
                <a:sym typeface="Lobster"/>
              </a:rPr>
              <a:t>   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95" name="Google Shape;95;p18"/>
          <p:cNvPicPr preferRelativeResize="0"/>
          <p:nvPr/>
        </p:nvPicPr>
        <p:blipFill rotWithShape="1">
          <a:blip r:embed="rId3">
            <a:alphaModFix/>
          </a:blip>
          <a:srcRect b="12069" l="9231" r="5523" t="16343"/>
          <a:stretch/>
        </p:blipFill>
        <p:spPr>
          <a:xfrm>
            <a:off x="25" y="1517425"/>
            <a:ext cx="1263075" cy="943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 rotWithShape="1">
          <a:blip r:embed="rId4">
            <a:alphaModFix/>
          </a:blip>
          <a:srcRect b="18955" l="0" r="0" t="21078"/>
          <a:stretch/>
        </p:blipFill>
        <p:spPr>
          <a:xfrm>
            <a:off x="2741550" y="2209701"/>
            <a:ext cx="4021850" cy="94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3894425" y="3319150"/>
            <a:ext cx="924150" cy="74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70575" y="3319138"/>
            <a:ext cx="1443625" cy="144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9650" y="3477638"/>
            <a:ext cx="2305925" cy="112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3988677" y="4064000"/>
            <a:ext cx="924150" cy="77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 rotWithShape="1">
          <a:blip r:embed="rId3">
            <a:alphaModFix/>
          </a:blip>
          <a:srcRect b="12069" l="9231" r="5523" t="16343"/>
          <a:stretch/>
        </p:blipFill>
        <p:spPr>
          <a:xfrm>
            <a:off x="8375775" y="6777175"/>
            <a:ext cx="775924" cy="58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/>
        </p:nvSpPr>
        <p:spPr>
          <a:xfrm>
            <a:off x="0" y="1131125"/>
            <a:ext cx="10080600" cy="6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9"/>
          <p:cNvSpPr txBox="1"/>
          <p:nvPr/>
        </p:nvSpPr>
        <p:spPr>
          <a:xfrm>
            <a:off x="0" y="1263100"/>
            <a:ext cx="10080600" cy="62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B45F06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r>
              <a:rPr b="1" lang="fr" sz="2400">
                <a:solidFill>
                  <a:srgbClr val="B45F06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fr" sz="2400">
                <a:solidFill>
                  <a:srgbClr val="B45F06"/>
                </a:solidFill>
                <a:latin typeface="Comic Sans MS"/>
                <a:ea typeface="Comic Sans MS"/>
                <a:cs typeface="Comic Sans MS"/>
                <a:sym typeface="Comic Sans MS"/>
              </a:rPr>
              <a:t>La boulangerie Pâtisserie</a:t>
            </a:r>
            <a:r>
              <a:rPr b="1" lang="fr" sz="24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”L’Égalité”</a:t>
            </a:r>
            <a:r>
              <a:rPr b="1" lang="fr" sz="2400">
                <a:solidFill>
                  <a:srgbClr val="B45F06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fr" sz="2400">
                <a:solidFill>
                  <a:srgbClr val="B45F06"/>
                </a:solidFill>
                <a:latin typeface="Comic Sans MS"/>
                <a:ea typeface="Comic Sans MS"/>
                <a:cs typeface="Comic Sans MS"/>
                <a:sym typeface="Comic Sans MS"/>
              </a:rPr>
              <a:t>de M.Loy organise</a:t>
            </a:r>
            <a:endParaRPr sz="2400">
              <a:solidFill>
                <a:srgbClr val="B45F0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B45F06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</a:t>
            </a:r>
            <a:r>
              <a:rPr lang="fr" sz="2400">
                <a:solidFill>
                  <a:srgbClr val="B45F06"/>
                </a:solidFill>
                <a:latin typeface="Comic Sans MS"/>
                <a:ea typeface="Comic Sans MS"/>
                <a:cs typeface="Comic Sans MS"/>
                <a:sym typeface="Comic Sans MS"/>
              </a:rPr>
              <a:t> des ateliers de Pâtisserie, un Mercredi/mois</a:t>
            </a:r>
            <a:endParaRPr sz="2400">
              <a:solidFill>
                <a:srgbClr val="B45F0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B45F0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solidFill>
                  <a:srgbClr val="B45F06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fr" sz="3000">
                <a:latin typeface="Comic Sans MS"/>
                <a:ea typeface="Comic Sans MS"/>
                <a:cs typeface="Comic Sans MS"/>
                <a:sym typeface="Comic Sans MS"/>
              </a:rPr>
              <a:t>     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>
                <a:solidFill>
                  <a:srgbClr val="0000FF"/>
                </a:solidFill>
              </a:rPr>
              <a:t>  </a:t>
            </a:r>
            <a:r>
              <a:rPr lang="fr" sz="3000">
                <a:solidFill>
                  <a:srgbClr val="0000FF"/>
                </a:solidFill>
              </a:rPr>
              <a:t>Le premier aura lieu le Mercredi 7 Novembre à 14h30</a:t>
            </a:r>
            <a:endParaRPr sz="30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solidFill>
                  <a:srgbClr val="0000FF"/>
                </a:solidFill>
              </a:rPr>
              <a:t>              Thème </a:t>
            </a:r>
            <a:r>
              <a:rPr b="1" lang="fr" sz="3000">
                <a:solidFill>
                  <a:srgbClr val="9900FF"/>
                </a:solidFill>
              </a:rPr>
              <a:t>”La Tarte Normande”</a:t>
            </a:r>
            <a:endParaRPr b="1" sz="3000"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>
                <a:solidFill>
                  <a:schemeClr val="dk1"/>
                </a:solidFill>
              </a:rPr>
              <a:t>                                                 </a:t>
            </a:r>
            <a:r>
              <a:rPr lang="fr" sz="3000" u="sng">
                <a:solidFill>
                  <a:schemeClr val="dk1"/>
                </a:solidFill>
              </a:rPr>
              <a:t> </a:t>
            </a:r>
            <a:r>
              <a:rPr lang="fr" sz="3000" u="sng">
                <a:solidFill>
                  <a:srgbClr val="990000"/>
                </a:solidFill>
              </a:rPr>
              <a:t>Inscription /Info:</a:t>
            </a:r>
            <a:endParaRPr sz="3000" u="sng">
              <a:solidFill>
                <a:srgbClr val="99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>
                <a:solidFill>
                  <a:srgbClr val="990000"/>
                </a:solidFill>
              </a:rPr>
              <a:t>                                                      M.Desoindre</a:t>
            </a:r>
            <a:endParaRPr sz="3000">
              <a:solidFill>
                <a:srgbClr val="99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>
                <a:solidFill>
                  <a:srgbClr val="990000"/>
                </a:solidFill>
              </a:rPr>
              <a:t>                                                      M.Guillaume</a:t>
            </a:r>
            <a:endParaRPr sz="3000">
              <a:solidFill>
                <a:srgbClr val="99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990000"/>
              </a:solidFill>
            </a:endParaRPr>
          </a:p>
        </p:txBody>
      </p:sp>
      <p:pic>
        <p:nvPicPr>
          <p:cNvPr id="108" name="Google Shape;108;p19"/>
          <p:cNvPicPr preferRelativeResize="0"/>
          <p:nvPr/>
        </p:nvPicPr>
        <p:blipFill>
          <a:blip r:embed="rId3">
            <a:alphaModFix amt="39000"/>
          </a:blip>
          <a:stretch>
            <a:fillRect/>
          </a:stretch>
        </p:blipFill>
        <p:spPr>
          <a:xfrm>
            <a:off x="-4279400" y="1979475"/>
            <a:ext cx="2549224" cy="358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6975" y="4427725"/>
            <a:ext cx="3167150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76975" y="2165925"/>
            <a:ext cx="3167150" cy="10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/>
          <p:cNvPicPr preferRelativeResize="0"/>
          <p:nvPr/>
        </p:nvPicPr>
        <p:blipFill rotWithShape="1">
          <a:blip r:embed="rId6">
            <a:alphaModFix/>
          </a:blip>
          <a:srcRect b="12069" l="9231" r="5523" t="16343"/>
          <a:stretch/>
        </p:blipFill>
        <p:spPr>
          <a:xfrm>
            <a:off x="8213525" y="6687600"/>
            <a:ext cx="924150" cy="74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/>
        </p:nvSpPr>
        <p:spPr>
          <a:xfrm>
            <a:off x="414725" y="882500"/>
            <a:ext cx="8761500" cy="10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56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semaine du 05 au 09 novembre 2018 </a:t>
            </a:r>
            <a:r>
              <a:rPr b="1" lang="fr" sz="36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en ville</a:t>
            </a:r>
            <a:r>
              <a:rPr lang="fr"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    </a:t>
            </a:r>
            <a:endParaRPr sz="3600"/>
          </a:p>
        </p:txBody>
      </p:sp>
      <p:sp>
        <p:nvSpPr>
          <p:cNvPr id="117" name="Google Shape;117;p20"/>
          <p:cNvSpPr txBox="1"/>
          <p:nvPr/>
        </p:nvSpPr>
        <p:spPr>
          <a:xfrm>
            <a:off x="0" y="2012375"/>
            <a:ext cx="9952800" cy="55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fr" sz="1300">
                <a:solidFill>
                  <a:schemeClr val="dk1"/>
                </a:solidFill>
              </a:rPr>
              <a:t>    </a:t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fr" sz="1300">
                <a:solidFill>
                  <a:schemeClr val="dk1"/>
                </a:solidFill>
              </a:rPr>
              <a:t>                                                                                                                        </a:t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fr" sz="1300">
                <a:solidFill>
                  <a:schemeClr val="dk1"/>
                </a:solidFill>
              </a:rPr>
              <a:t>                                                                                                                              </a:t>
            </a:r>
            <a:r>
              <a:rPr lang="fr" sz="1800">
                <a:solidFill>
                  <a:schemeClr val="dk1"/>
                </a:solidFill>
              </a:rPr>
              <a:t>à la Fabbrica del Vapore di Milano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>
            <a:off x="1105824" y="2320511"/>
            <a:ext cx="3387301" cy="1904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19" name="Google Shape;119;p20"/>
          <p:cNvSpPr txBox="1"/>
          <p:nvPr/>
        </p:nvSpPr>
        <p:spPr>
          <a:xfrm>
            <a:off x="199375" y="3616375"/>
            <a:ext cx="5674200" cy="8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200">
                <a:latin typeface="Comfortaa"/>
                <a:ea typeface="Comfortaa"/>
                <a:cs typeface="Comfortaa"/>
                <a:sym typeface="Comfortaa"/>
              </a:rPr>
              <a:t>“ Inside Magritte . Emotion Exhibition” </a:t>
            </a:r>
            <a:endParaRPr sz="22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20" name="Google Shape;120;p20"/>
          <p:cNvPicPr preferRelativeResize="0"/>
          <p:nvPr/>
        </p:nvPicPr>
        <p:blipFill>
          <a:blip r:embed="rId4">
            <a:alphaModFix amt="72000"/>
          </a:blip>
          <a:stretch>
            <a:fillRect/>
          </a:stretch>
        </p:blipFill>
        <p:spPr>
          <a:xfrm>
            <a:off x="2205725" y="4991125"/>
            <a:ext cx="4864476" cy="1822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0"/>
          <p:cNvSpPr txBox="1"/>
          <p:nvPr/>
        </p:nvSpPr>
        <p:spPr>
          <a:xfrm>
            <a:off x="1214625" y="6290650"/>
            <a:ext cx="6508200" cy="8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000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Cycle Claude Chabrol </a:t>
            </a:r>
            <a:endParaRPr b="1" sz="3000">
              <a:solidFill>
                <a:srgbClr val="CC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au cinèma Spazio Oberdan</a:t>
            </a:r>
            <a:endParaRPr b="1" sz="2400">
              <a:solidFill>
                <a:srgbClr val="CC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22" name="Google Shape;122;p20"/>
          <p:cNvSpPr txBox="1"/>
          <p:nvPr/>
        </p:nvSpPr>
        <p:spPr>
          <a:xfrm>
            <a:off x="6236275" y="4967275"/>
            <a:ext cx="2664900" cy="5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9900"/>
                </a:solidFill>
                <a:latin typeface="Impact"/>
                <a:ea typeface="Impact"/>
                <a:cs typeface="Impact"/>
                <a:sym typeface="Impact"/>
              </a:rPr>
              <a:t>Madame Bovary</a:t>
            </a:r>
            <a:endParaRPr>
              <a:solidFill>
                <a:srgbClr val="FF99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23" name="Google Shape;123;p20"/>
          <p:cNvSpPr txBox="1"/>
          <p:nvPr/>
        </p:nvSpPr>
        <p:spPr>
          <a:xfrm>
            <a:off x="1305275" y="5293575"/>
            <a:ext cx="2284200" cy="5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300">
                <a:solidFill>
                  <a:srgbClr val="FF9900"/>
                </a:solidFill>
                <a:latin typeface="Impact"/>
                <a:ea typeface="Impact"/>
                <a:cs typeface="Impact"/>
                <a:sym typeface="Impact"/>
              </a:rPr>
              <a:t>La Cérémonie</a:t>
            </a:r>
            <a:endParaRPr b="1" sz="1300" u="sng">
              <a:solidFill>
                <a:srgbClr val="FF9900"/>
              </a:solidFill>
              <a:latin typeface="Impact"/>
              <a:ea typeface="Impact"/>
              <a:cs typeface="Impact"/>
              <a:sym typeface="Impact"/>
              <a:hlinkClick r:id="rId5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0"/>
          <p:cNvSpPr txBox="1"/>
          <p:nvPr/>
        </p:nvSpPr>
        <p:spPr>
          <a:xfrm>
            <a:off x="-4142875" y="590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/>
          <p:nvPr/>
        </p:nvSpPr>
        <p:spPr>
          <a:xfrm>
            <a:off x="20113" y="1970050"/>
            <a:ext cx="10040400" cy="56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B5394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  l’</a:t>
            </a:r>
            <a:r>
              <a:rPr b="1" lang="fr" sz="1800">
                <a:solidFill>
                  <a:srgbClr val="0B5394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undicesima edizione del </a:t>
            </a:r>
            <a:r>
              <a:rPr b="1" i="1" lang="fr" sz="1800">
                <a:solidFill>
                  <a:srgbClr val="0B5394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Triennale Design Museum</a:t>
            </a:r>
            <a:r>
              <a:rPr lang="fr" sz="1800">
                <a:solidFill>
                  <a:srgbClr val="0B5394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:</a:t>
            </a:r>
            <a:r>
              <a:rPr lang="fr" sz="1800">
                <a:solidFill>
                  <a:srgbClr val="444444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 un racconto della storia del design italiano attraverso una</a:t>
            </a:r>
            <a:r>
              <a:rPr lang="fr" sz="1800">
                <a:solidFill>
                  <a:srgbClr val="0B5394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lang="fr" sz="1800">
                <a:solidFill>
                  <a:srgbClr val="0B5394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pluralità di storie e di voci</a:t>
            </a:r>
            <a:r>
              <a:rPr lang="fr" sz="1800">
                <a:solidFill>
                  <a:srgbClr val="444444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, che ne definiscono la natura multiforme</a:t>
            </a:r>
            <a:endParaRPr sz="1800">
              <a:solidFill>
                <a:srgbClr val="444444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444444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                                 (</a:t>
            </a:r>
            <a:r>
              <a:rPr lang="fr" sz="1800">
                <a:solidFill>
                  <a:srgbClr val="94006B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Dal 14 Aprile al 20 gennaio 2019</a:t>
            </a:r>
            <a:r>
              <a:rPr lang="fr" sz="1800">
                <a:solidFill>
                  <a:srgbClr val="444444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)    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Storie.&lt;br/&gt;Il design italiano" id="130" name="Google Shape;130;p21"/>
          <p:cNvPicPr preferRelativeResize="0"/>
          <p:nvPr/>
        </p:nvPicPr>
        <p:blipFill rotWithShape="1">
          <a:blip r:embed="rId3">
            <a:alphaModFix/>
          </a:blip>
          <a:srcRect b="21245" l="-21025" r="-22590" t="-16647"/>
          <a:stretch/>
        </p:blipFill>
        <p:spPr>
          <a:xfrm>
            <a:off x="678675" y="2959775"/>
            <a:ext cx="7201475" cy="358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1"/>
          <p:cNvSpPr txBox="1"/>
          <p:nvPr/>
        </p:nvSpPr>
        <p:spPr>
          <a:xfrm>
            <a:off x="320475" y="904900"/>
            <a:ext cx="8747400" cy="9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56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semaine du 05 au 09 novembre 2018 </a:t>
            </a:r>
            <a:r>
              <a:rPr b="1" lang="fr" sz="36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en ville</a:t>
            </a:r>
            <a:r>
              <a:rPr lang="fr"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  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