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66" r:id="rId3"/>
    <p:sldId id="259" r:id="rId4"/>
    <p:sldId id="260" r:id="rId5"/>
    <p:sldId id="264" r:id="rId6"/>
    <p:sldId id="261" r:id="rId7"/>
    <p:sldId id="267" r:id="rId8"/>
    <p:sldId id="265" r:id="rId9"/>
    <p:sldId id="262" r:id="rId10"/>
    <p:sldId id="263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84" autoAdjust="0"/>
    <p:restoredTop sz="9466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A91A76C-C502-4701-9A9B-C1F0310EDD69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2618DB-0D2B-4FB9-BCF3-0D74DEFAE9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cglobalinc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hyperlink" Target="http://www.gomaro.ch/Specifications/ePCi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Lecteurs</a:t>
            </a:r>
            <a:r>
              <a:rPr lang="en-US" sz="5400" dirty="0" smtClean="0"/>
              <a:t> </a:t>
            </a:r>
            <a:r>
              <a:rPr lang="en-US" sz="5400" dirty="0"/>
              <a:t>et tags RFID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293307">
            <a:off x="2070165" y="4330414"/>
            <a:ext cx="6511131" cy="1321371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Marianne </a:t>
            </a:r>
            <a:r>
              <a:rPr lang="en-US" sz="1600" dirty="0" err="1" smtClean="0">
                <a:solidFill>
                  <a:schemeClr val="bg1"/>
                </a:solidFill>
              </a:rPr>
              <a:t>Boreave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err="1" smtClean="0">
                <a:solidFill>
                  <a:schemeClr val="bg1"/>
                </a:solidFill>
              </a:rPr>
              <a:t>Ludovico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Gatti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Alexis </a:t>
            </a:r>
            <a:r>
              <a:rPr lang="en-US" sz="1600" dirty="0" err="1" smtClean="0">
                <a:solidFill>
                  <a:schemeClr val="bg1"/>
                </a:solidFill>
              </a:rPr>
              <a:t>Debuc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gomaro.ch/images/RF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392061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fidpoint.com/web/wp-content/uploads/rfid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52800"/>
            <a:ext cx="299538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12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20940" cy="548640"/>
          </a:xfrm>
        </p:spPr>
        <p:txBody>
          <a:bodyPr/>
          <a:lstStyle/>
          <a:p>
            <a:pPr lvl="8"/>
            <a:r>
              <a:rPr lang="fr-FR" sz="2800" b="1" dirty="0" smtClean="0">
                <a:latin typeface="+mj-lt"/>
              </a:rPr>
              <a:t>Quelques liens intéressants concernant RFID </a:t>
            </a:r>
            <a:br>
              <a:rPr lang="fr-FR" sz="2800" b="1" dirty="0" smtClean="0">
                <a:latin typeface="+mj-lt"/>
              </a:rPr>
            </a:br>
            <a:endParaRPr lang="en-US" sz="2800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520940" cy="3579849"/>
          </a:xfrm>
        </p:spPr>
        <p:txBody>
          <a:bodyPr>
            <a:normAutofit/>
          </a:bodyPr>
          <a:lstStyle/>
          <a:p>
            <a:r>
              <a:rPr lang="fr-FR" sz="2400" u="sng" dirty="0" smtClean="0">
                <a:solidFill>
                  <a:srgbClr val="FF0000"/>
                </a:solidFill>
              </a:rPr>
              <a:t>L' UCC</a:t>
            </a:r>
            <a:r>
              <a:rPr lang="fr-FR" sz="2400" dirty="0" smtClean="0">
                <a:solidFill>
                  <a:srgbClr val="FF0000"/>
                </a:solidFill>
              </a:rPr>
              <a:t> </a:t>
            </a:r>
            <a:r>
              <a:rPr lang="fr-FR" sz="2400" dirty="0" smtClean="0"/>
              <a:t>(Uniform Code Council) qui travaille à la </a:t>
            </a:r>
            <a:r>
              <a:rPr lang="fr-FR" sz="2400" dirty="0" smtClean="0">
                <a:solidFill>
                  <a:srgbClr val="FF0000"/>
                </a:solidFill>
              </a:rPr>
              <a:t>standardisation de la structure des données basée sur l'EPC </a:t>
            </a:r>
            <a:r>
              <a:rPr lang="fr-FR" sz="2400" dirty="0" smtClean="0"/>
              <a:t>(</a:t>
            </a:r>
            <a:r>
              <a:rPr lang="fr-FR" sz="2400" dirty="0" err="1" smtClean="0"/>
              <a:t>Electronic</a:t>
            </a:r>
            <a:r>
              <a:rPr lang="fr-FR" sz="2400" dirty="0" smtClean="0"/>
              <a:t> Product Code), et qui a pris le contrôle de l' </a:t>
            </a:r>
            <a:r>
              <a:rPr lang="fr-FR" sz="2400" dirty="0" smtClean="0">
                <a:hlinkClick r:id="rId2"/>
              </a:rPr>
              <a:t>Auto ID center</a:t>
            </a:r>
            <a:r>
              <a:rPr lang="fr-FR" sz="2400" dirty="0" smtClean="0"/>
              <a:t> du MIT. La nouvelle organisation s'appelle </a:t>
            </a:r>
            <a:r>
              <a:rPr lang="fr-FR" sz="2400" dirty="0" err="1" smtClean="0">
                <a:solidFill>
                  <a:srgbClr val="FF0000"/>
                </a:solidFill>
                <a:hlinkClick r:id="rId2"/>
              </a:rPr>
              <a:t>EPCglobal</a:t>
            </a:r>
            <a:r>
              <a:rPr lang="fr-FR" sz="2400" dirty="0" smtClean="0">
                <a:solidFill>
                  <a:srgbClr val="FF0000"/>
                </a:solidFill>
              </a:rPr>
              <a:t>  dont la mission est la commercialisation du RFID.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58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oblesseetroyautes.com/wp-content/uploads/2013/04/merc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843041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11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RFID - Definition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dirty="0" smtClean="0">
                <a:solidFill>
                  <a:srgbClr val="FF0000"/>
                </a:solidFill>
              </a:rPr>
              <a:t>RFID:</a:t>
            </a:r>
          </a:p>
          <a:p>
            <a:r>
              <a:rPr lang="fr-FR" sz="4000" i="1" dirty="0" smtClean="0"/>
              <a:t>(</a:t>
            </a:r>
            <a:r>
              <a:rPr lang="fr-FR" sz="4000" i="1" dirty="0"/>
              <a:t>de l'anglais </a:t>
            </a:r>
            <a:r>
              <a:rPr lang="fr-FR" sz="4000" i="1" dirty="0">
                <a:solidFill>
                  <a:srgbClr val="FF0000"/>
                </a:solidFill>
              </a:rPr>
              <a:t>R</a:t>
            </a:r>
            <a:r>
              <a:rPr lang="fr-FR" sz="4000" i="1" dirty="0"/>
              <a:t>adio </a:t>
            </a:r>
            <a:r>
              <a:rPr lang="fr-FR" sz="4000" i="1" dirty="0" err="1">
                <a:solidFill>
                  <a:srgbClr val="FF0000"/>
                </a:solidFill>
              </a:rPr>
              <a:t>F</a:t>
            </a:r>
            <a:r>
              <a:rPr lang="fr-FR" sz="4000" i="1" dirty="0" err="1"/>
              <a:t>requency</a:t>
            </a:r>
            <a:r>
              <a:rPr lang="fr-FR" sz="4000" i="1" dirty="0"/>
              <a:t> </a:t>
            </a:r>
            <a:r>
              <a:rPr lang="fr-FR" sz="4000" i="1" dirty="0">
                <a:solidFill>
                  <a:srgbClr val="FF0000"/>
                </a:solidFill>
              </a:rPr>
              <a:t>Id</a:t>
            </a:r>
            <a:r>
              <a:rPr lang="fr-FR" sz="4000" i="1" dirty="0"/>
              <a:t>entification)</a:t>
            </a:r>
            <a:r>
              <a:rPr lang="fr-FR" sz="4000" dirty="0"/>
              <a:t> </a:t>
            </a:r>
            <a:endParaRPr lang="fr-FR" sz="4000" dirty="0" smtClean="0"/>
          </a:p>
          <a:p>
            <a:r>
              <a:rPr lang="fr-FR" sz="4000" dirty="0" smtClean="0"/>
              <a:t>-&gt;Technologie </a:t>
            </a:r>
            <a:r>
              <a:rPr lang="fr-FR" sz="4000" dirty="0"/>
              <a:t>d'</a:t>
            </a:r>
            <a:r>
              <a:rPr lang="fr-FR" sz="4000" dirty="0">
                <a:solidFill>
                  <a:srgbClr val="FF0000"/>
                </a:solidFill>
              </a:rPr>
              <a:t>id</a:t>
            </a:r>
            <a:r>
              <a:rPr lang="fr-FR" sz="4000" dirty="0"/>
              <a:t>entification utilisant la communication par </a:t>
            </a:r>
            <a:r>
              <a:rPr lang="fr-FR" sz="4000" dirty="0">
                <a:solidFill>
                  <a:srgbClr val="FF0000"/>
                </a:solidFill>
              </a:rPr>
              <a:t>r</a:t>
            </a:r>
            <a:r>
              <a:rPr lang="fr-FR" sz="4000" dirty="0"/>
              <a:t>adio.</a:t>
            </a:r>
            <a:br>
              <a:rPr lang="fr-FR" sz="40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1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b="1" dirty="0" smtClean="0"/>
              <a:t>RFID - Définition</a:t>
            </a:r>
            <a:endParaRPr lang="en-US" sz="4000" dirty="0"/>
          </a:p>
        </p:txBody>
      </p:sp>
      <p:pic>
        <p:nvPicPr>
          <p:cNvPr id="5122" name="Picture 2" descr="http://www.portiques-antivols.fr/wp-content/uploads/2012/01/Fotolia_7411917_Subscrip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35695"/>
            <a:ext cx="3219450" cy="216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1800" dirty="0" smtClean="0"/>
          </a:p>
          <a:p>
            <a:r>
              <a:rPr lang="fr-FR" sz="1800" dirty="0" smtClean="0"/>
              <a:t>Les</a:t>
            </a:r>
            <a:r>
              <a:rPr lang="fr-FR" sz="1800" dirty="0"/>
              <a:t> </a:t>
            </a:r>
            <a:r>
              <a:rPr lang="fr-FR" sz="1800" b="1" dirty="0"/>
              <a:t>tags</a:t>
            </a:r>
            <a:r>
              <a:rPr lang="fr-FR" sz="1800" dirty="0"/>
              <a:t> (marqueurs) RFID correspondent à </a:t>
            </a:r>
            <a:r>
              <a:rPr lang="fr-FR" sz="1800" dirty="0">
                <a:solidFill>
                  <a:srgbClr val="FF0000"/>
                </a:solidFill>
              </a:rPr>
              <a:t>un couple puce électronique / antenne, apposé sur un produit </a:t>
            </a:r>
            <a:r>
              <a:rPr lang="fr-FR" sz="1800" dirty="0"/>
              <a:t>- ou un ensemble de produits.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Ils permettent </a:t>
            </a:r>
            <a:r>
              <a:rPr lang="fr-FR" sz="1800" dirty="0">
                <a:solidFill>
                  <a:srgbClr val="FF0000"/>
                </a:solidFill>
              </a:rPr>
              <a:t>l'</a:t>
            </a:r>
            <a:r>
              <a:rPr lang="fr-FR" sz="1800" b="1" dirty="0">
                <a:solidFill>
                  <a:srgbClr val="FF0000"/>
                </a:solidFill>
              </a:rPr>
              <a:t>identification à distance</a:t>
            </a:r>
            <a:r>
              <a:rPr lang="fr-FR" sz="1800" dirty="0"/>
              <a:t>, grâce à </a:t>
            </a:r>
            <a:r>
              <a:rPr lang="fr-FR" sz="1800" u="sng" dirty="0">
                <a:solidFill>
                  <a:srgbClr val="FF0000"/>
                </a:solidFill>
              </a:rPr>
              <a:t>un lecteur qui capte les informations contenues dans la puce</a:t>
            </a:r>
            <a:r>
              <a:rPr lang="fr-FR" sz="1800" u="sng" dirty="0"/>
              <a:t> </a:t>
            </a:r>
            <a:r>
              <a:rPr lang="fr-FR" sz="1800" dirty="0"/>
              <a:t>(un numéro de série, une description sommaire ou un numéro de lot par exemple).</a:t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A la différence des codes barres, les tags RFID </a:t>
            </a:r>
            <a:r>
              <a:rPr lang="fr-FR" sz="1800" u="sng" dirty="0">
                <a:solidFill>
                  <a:srgbClr val="FF0000"/>
                </a:solidFill>
              </a:rPr>
              <a:t>ne nécessitent pas que le lecteur soit approché du produit pour que l'identification s'opère.</a:t>
            </a:r>
          </a:p>
          <a:p>
            <a:endParaRPr lang="en-US" sz="1800" dirty="0"/>
          </a:p>
        </p:txBody>
      </p:sp>
      <p:cxnSp>
        <p:nvCxnSpPr>
          <p:cNvPr id="5" name="Straight Arrow Connector 4"/>
          <p:cNvCxnSpPr>
            <a:stCxn id="10" idx="3"/>
          </p:cNvCxnSpPr>
          <p:nvPr/>
        </p:nvCxnSpPr>
        <p:spPr>
          <a:xfrm>
            <a:off x="2386470" y="5171105"/>
            <a:ext cx="1575930" cy="467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39168" y="4986439"/>
            <a:ext cx="114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Tags RFID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305800" y="28194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572500" y="2819400"/>
            <a:ext cx="0" cy="25363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4724400" y="5334001"/>
            <a:ext cx="3848100" cy="10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352926" y="4087585"/>
            <a:ext cx="1285874" cy="10454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kimaldi.com/var/kimaldi/storage/images/productos/sistemas_rfid/lectores_rfid_y_tags_activos/tags_rfid_activos/tag_rfid_activo_sytag245_2cl1/123446-2-esl-ES/tag_rfid_activo_sytag245_2c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9" r="2858"/>
          <a:stretch/>
        </p:blipFill>
        <p:spPr bwMode="auto">
          <a:xfrm>
            <a:off x="5562600" y="762000"/>
            <a:ext cx="2917369" cy="270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520940" cy="548640"/>
          </a:xfrm>
        </p:spPr>
        <p:txBody>
          <a:bodyPr>
            <a:noAutofit/>
          </a:bodyPr>
          <a:lstStyle/>
          <a:p>
            <a:r>
              <a:rPr lang="fr-FR" sz="4000" b="1" dirty="0" smtClean="0"/>
              <a:t>Comment</a:t>
            </a:r>
            <a:r>
              <a:rPr lang="fr-FR" b="1" dirty="0" smtClean="0"/>
              <a:t> </a:t>
            </a:r>
            <a:r>
              <a:rPr lang="fr-FR" sz="3500" b="1" dirty="0" smtClean="0"/>
              <a:t>cela fonctionne-t-il ?</a:t>
            </a:r>
            <a:br>
              <a:rPr lang="fr-FR" sz="3500" b="1" dirty="0" smtClean="0"/>
            </a:b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4968240" cy="5715000"/>
          </a:xfrm>
        </p:spPr>
        <p:txBody>
          <a:bodyPr>
            <a:noAutofit/>
          </a:bodyPr>
          <a:lstStyle/>
          <a:p>
            <a:r>
              <a:rPr lang="fr-FR" b="1" dirty="0" smtClean="0"/>
              <a:t>Les </a:t>
            </a:r>
            <a:r>
              <a:rPr lang="fr-FR" b="1" dirty="0"/>
              <a:t>tags peuvent être de deux types :</a:t>
            </a:r>
            <a:r>
              <a:rPr lang="fr-FR" dirty="0"/>
              <a:t> </a:t>
            </a:r>
            <a:r>
              <a:rPr lang="fr-FR" b="1" dirty="0">
                <a:solidFill>
                  <a:srgbClr val="FF0000"/>
                </a:solidFill>
              </a:rPr>
              <a:t>actif</a:t>
            </a:r>
            <a:r>
              <a:rPr lang="fr-FR" dirty="0">
                <a:solidFill>
                  <a:srgbClr val="FF0000"/>
                </a:solidFill>
              </a:rPr>
              <a:t> ou </a:t>
            </a:r>
            <a:r>
              <a:rPr lang="fr-FR" b="1" dirty="0">
                <a:solidFill>
                  <a:srgbClr val="FF0000"/>
                </a:solidFill>
              </a:rPr>
              <a:t>passif</a:t>
            </a:r>
            <a:r>
              <a:rPr lang="fr-FR" dirty="0"/>
              <a:t>.</a:t>
            </a:r>
          </a:p>
          <a:p>
            <a:r>
              <a:rPr lang="fr-FR" dirty="0"/>
              <a:t>Les </a:t>
            </a:r>
            <a:r>
              <a:rPr lang="fr-FR" b="1" dirty="0"/>
              <a:t>tags </a:t>
            </a:r>
            <a:r>
              <a:rPr lang="fr-FR" b="1" dirty="0" smtClean="0">
                <a:solidFill>
                  <a:srgbClr val="FF0000"/>
                </a:solidFill>
              </a:rPr>
              <a:t>actifs</a:t>
            </a:r>
            <a:r>
              <a:rPr lang="fr-FR" dirty="0"/>
              <a:t> </a:t>
            </a:r>
            <a:r>
              <a:rPr lang="fr-FR" dirty="0" smtClean="0"/>
              <a:t>sont </a:t>
            </a:r>
            <a:r>
              <a:rPr lang="fr-FR" dirty="0"/>
              <a:t>munis </a:t>
            </a:r>
            <a:r>
              <a:rPr lang="fr-FR" dirty="0">
                <a:solidFill>
                  <a:srgbClr val="FF0000"/>
                </a:solidFill>
              </a:rPr>
              <a:t>une batterie interne </a:t>
            </a:r>
            <a:r>
              <a:rPr lang="fr-FR" dirty="0"/>
              <a:t>qui permet à la puce de </a:t>
            </a:r>
            <a:r>
              <a:rPr lang="fr-FR" dirty="0">
                <a:solidFill>
                  <a:srgbClr val="FF0000"/>
                </a:solidFill>
              </a:rPr>
              <a:t>diffuser un signal à destination du lecteur.</a:t>
            </a:r>
          </a:p>
          <a:p>
            <a:r>
              <a:rPr lang="fr-FR" dirty="0"/>
              <a:t>A l'inverse, les </a:t>
            </a:r>
            <a:r>
              <a:rPr lang="fr-FR" b="1" dirty="0"/>
              <a:t>tags </a:t>
            </a:r>
            <a:r>
              <a:rPr lang="fr-FR" b="1" dirty="0">
                <a:solidFill>
                  <a:srgbClr val="FF0000"/>
                </a:solidFill>
              </a:rPr>
              <a:t>passifs</a:t>
            </a:r>
            <a:r>
              <a:rPr lang="fr-FR" dirty="0"/>
              <a:t> </a:t>
            </a:r>
            <a:r>
              <a:rPr lang="fr-FR" dirty="0">
                <a:solidFill>
                  <a:srgbClr val="FF0000"/>
                </a:solidFill>
              </a:rPr>
              <a:t>n'ont pas de batterie</a:t>
            </a:r>
            <a:r>
              <a:rPr lang="fr-FR" dirty="0"/>
              <a:t>, c'est le signal </a:t>
            </a:r>
            <a:r>
              <a:rPr lang="fr-FR" dirty="0">
                <a:solidFill>
                  <a:srgbClr val="FF0000"/>
                </a:solidFill>
              </a:rPr>
              <a:t>électromagnétique</a:t>
            </a:r>
            <a:r>
              <a:rPr lang="fr-FR" dirty="0"/>
              <a:t> du lecteur qui </a:t>
            </a:r>
            <a:r>
              <a:rPr lang="fr-FR" dirty="0">
                <a:solidFill>
                  <a:srgbClr val="FF0000"/>
                </a:solidFill>
              </a:rPr>
              <a:t>active le tag </a:t>
            </a:r>
            <a:r>
              <a:rPr lang="fr-FR" dirty="0"/>
              <a:t>et lui permet de fonctionner en y induisant un courant.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Une autre distinction peut être faite entre les </a:t>
            </a:r>
            <a:r>
              <a:rPr lang="fr-FR" b="1" dirty="0"/>
              <a:t>tags </a:t>
            </a:r>
            <a:r>
              <a:rPr lang="fr-FR" b="1" dirty="0" err="1">
                <a:solidFill>
                  <a:srgbClr val="FF0000"/>
                </a:solidFill>
              </a:rPr>
              <a:t>ré-inscriptibles</a:t>
            </a:r>
            <a:r>
              <a:rPr lang="fr-FR" dirty="0"/>
              <a:t> et </a:t>
            </a:r>
            <a:r>
              <a:rPr lang="fr-FR" dirty="0">
                <a:solidFill>
                  <a:srgbClr val="FF0000"/>
                </a:solidFill>
              </a:rPr>
              <a:t>les </a:t>
            </a:r>
            <a:r>
              <a:rPr lang="fr-FR" b="1" dirty="0">
                <a:solidFill>
                  <a:srgbClr val="FF0000"/>
                </a:solidFill>
              </a:rPr>
              <a:t>tags à lecture seule</a:t>
            </a:r>
            <a:r>
              <a:rPr lang="fr-FR" dirty="0">
                <a:solidFill>
                  <a:srgbClr val="FF0000"/>
                </a:solidFill>
              </a:rPr>
              <a:t>.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Les </a:t>
            </a:r>
            <a:r>
              <a:rPr lang="fr-FR" dirty="0">
                <a:solidFill>
                  <a:srgbClr val="FF0000"/>
                </a:solidFill>
              </a:rPr>
              <a:t>premiers</a:t>
            </a:r>
            <a:r>
              <a:rPr lang="fr-FR" dirty="0"/>
              <a:t> peuvent </a:t>
            </a:r>
            <a:r>
              <a:rPr lang="fr-FR" dirty="0">
                <a:solidFill>
                  <a:srgbClr val="FF0000"/>
                </a:solidFill>
              </a:rPr>
              <a:t>recevoir de nouvelles informations en cours de route </a:t>
            </a:r>
            <a:r>
              <a:rPr lang="fr-FR" dirty="0"/>
              <a:t>alors que les </a:t>
            </a:r>
            <a:r>
              <a:rPr lang="fr-FR" dirty="0">
                <a:solidFill>
                  <a:srgbClr val="FF0000"/>
                </a:solidFill>
              </a:rPr>
              <a:t>seconds ne peuvent que délivrer celles qu'ils renferment</a:t>
            </a:r>
            <a:r>
              <a:rPr lang="fr-FR" dirty="0"/>
              <a:t>.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Pour communiquer, tag et lecteur doivent être sur la même fréquence mais, comme pour un poste de radio, celles-ci s'étalent sur un spectre allant des basses aux très hautes </a:t>
            </a:r>
            <a:r>
              <a:rPr lang="fr-FR" dirty="0">
                <a:solidFill>
                  <a:srgbClr val="FF0000"/>
                </a:solidFill>
              </a:rPr>
              <a:t>fréquences</a:t>
            </a:r>
            <a:r>
              <a:rPr lang="fr-FR" dirty="0"/>
              <a:t>. On trouve pour </a:t>
            </a:r>
            <a:r>
              <a:rPr lang="fr-FR" dirty="0">
                <a:solidFill>
                  <a:srgbClr val="FF0000"/>
                </a:solidFill>
              </a:rPr>
              <a:t>la technologie RFID les fréquences à 125 KHz (basses), 13.56 MHz (hautes) et 850 MHz</a:t>
            </a:r>
          </a:p>
          <a:p>
            <a:endParaRPr lang="en-US" dirty="0"/>
          </a:p>
        </p:txBody>
      </p:sp>
      <p:sp>
        <p:nvSpPr>
          <p:cNvPr id="4" name="Donut 3"/>
          <p:cNvSpPr/>
          <p:nvPr/>
        </p:nvSpPr>
        <p:spPr>
          <a:xfrm>
            <a:off x="5927342" y="2022832"/>
            <a:ext cx="1524000" cy="1447800"/>
          </a:xfrm>
          <a:prstGeom prst="don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Actif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4" name="Picture 6" descr="http://www.wired.com/images_blogs/gadgetlab/images/2008/02/25/rfid_tag_blue_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924" y="4648201"/>
            <a:ext cx="1906020" cy="17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89342" y="6324600"/>
            <a:ext cx="990600" cy="533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Tags </a:t>
            </a:r>
            <a:r>
              <a:rPr lang="en-US" dirty="0" err="1" smtClean="0"/>
              <a:t>passif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1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cisco.com/en/US/i/100001-200000/190001-200000/190001-191000/1905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72" y="457200"/>
            <a:ext cx="7849427" cy="33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RFID Tag: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6061808" y="3276600"/>
            <a:ext cx="2133600" cy="7375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atin typeface="+mj-lt"/>
              </a:rPr>
              <a:t>Lecteur </a:t>
            </a:r>
            <a:r>
              <a:rPr lang="fr-FR" sz="1400" dirty="0">
                <a:latin typeface="+mj-lt"/>
              </a:rPr>
              <a:t>détecte les changements de puissance réfléchie</a:t>
            </a:r>
            <a:endParaRPr lang="en-US" sz="1400" dirty="0">
              <a:latin typeface="+mj-lt"/>
            </a:endParaRPr>
          </a:p>
        </p:txBody>
      </p:sp>
      <p:pic>
        <p:nvPicPr>
          <p:cNvPr id="4102" name="Picture 6" descr="http://www.inter-assistance.com/antivol-vetement-magasin/antenne_antiv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06" y="4288973"/>
            <a:ext cx="2750193" cy="215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isco.com/en/US/i/100001-200000/190001-200000/190001-191000/1905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36" t="-1" r="32868" b="18601"/>
          <a:stretch/>
        </p:blipFill>
        <p:spPr bwMode="auto">
          <a:xfrm>
            <a:off x="3058886" y="4300537"/>
            <a:ext cx="1715359" cy="16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image.ec21.com/image/cxjcards/OF0011317371_1/Sell_HF_Passive_RFID_Ta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09" y="4333195"/>
            <a:ext cx="2041360" cy="161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6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88" y="533400"/>
            <a:ext cx="7520940" cy="548640"/>
          </a:xfrm>
        </p:spPr>
        <p:txBody>
          <a:bodyPr>
            <a:noAutofit/>
          </a:bodyPr>
          <a:lstStyle/>
          <a:p>
            <a:pPr lvl="0"/>
            <a:r>
              <a:rPr kumimoji="0" lang="en-US" sz="4000" b="1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Applications :</a:t>
            </a:r>
            <a:br>
              <a:rPr kumimoji="0" lang="en-US" sz="4000" b="1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endParaRPr lang="en-US" sz="40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914400"/>
            <a:ext cx="4419600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Les applications 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sont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très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nombreuses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/>
            </a:r>
            <a:b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Dans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le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domaine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de la 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logistique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industrielle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tout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d'abord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pour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suivre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les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biens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-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containers, palettes, lots -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entre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différentes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sociétés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ou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à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l'intérieur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d'une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usine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ou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d'un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entrepôt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.</a:t>
            </a:r>
            <a:b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</a:t>
            </a:r>
            <a:b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Dans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la 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sécurité</a:t>
            </a:r>
            <a:r>
              <a:rPr lang="en-US" dirty="0"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ensuite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pour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l'identification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des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hommes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(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contrôle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d'accès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ou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marchandises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(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lutte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contre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la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contrefaçon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).</a:t>
            </a:r>
            <a:b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</a:t>
            </a:r>
            <a:b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</a:b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Mais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aussi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dans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divers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secteurs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de la vie courante</a:t>
            </a:r>
            <a:r>
              <a:rPr kumimoji="0" lang="en-US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comme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la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perception des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péages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le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paiement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des entrées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dans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un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parc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de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loisirs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, 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la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féquentation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d'une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cs typeface="Arial" pitchFamily="34" charset="0"/>
              </a:rPr>
              <a:t>bibliothèque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Les tags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passifs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les plus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utilisées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actuellement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sont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 les </a:t>
            </a:r>
            <a:r>
              <a:rPr kumimoji="0" lang="en-US" b="0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</a:rPr>
              <a:t>puces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effectLst/>
                <a:cs typeface="Arial" pitchFamily="34" charset="0"/>
                <a:hlinkClick r:id="rId2"/>
              </a:rPr>
              <a:t>ePC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 </a:t>
            </a:r>
            <a:r>
              <a:rPr kumimoji="0" lang="en-US" b="0" i="1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(Electronic Product Code).</a:t>
            </a:r>
            <a:endParaRPr kumimoji="0" lang="en-US" b="0" i="0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pic>
        <p:nvPicPr>
          <p:cNvPr id="1026" name="Picture 2" descr="bu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20578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bu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20578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l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8205788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zfracht.ucoz.com/new_20_contain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0934" y="1219200"/>
            <a:ext cx="1695180" cy="12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bodet-software.com/images/stories/Solutions/Terminal-de-badgeage-Kelio-Vis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286" y="1219200"/>
            <a:ext cx="160985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lexpress.fr/pictures/107/5505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34" y="2728854"/>
            <a:ext cx="1771380" cy="13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fr-pic2.ciao.com/fr/1193593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01236"/>
            <a:ext cx="1625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www.controleradar.org/data14/fraude-autoroute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34" y="4419600"/>
            <a:ext cx="1972044" cy="115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://dantotsupm.files.wordpress.com/2012/10/ticket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329" y="4427864"/>
            <a:ext cx="1417771" cy="11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http://bibliotheque.uqac.ca/images/carte_etudiant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55" y="5733977"/>
            <a:ext cx="1629002" cy="10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http://us.123rf.com/400wm/400/400/scanrail/scanrail1108/scanrail110800030/10416557-jeu-de-cartes-de-credit-de-couleur-isole-sur-fond-blanc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93856"/>
            <a:ext cx="1386359" cy="110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5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</a:t>
            </a:r>
            <a:r>
              <a:rPr lang="en-US" dirty="0" err="1" smtClean="0"/>
              <a:t>pratiques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2710028"/>
              </p:ext>
            </p:extLst>
          </p:nvPr>
        </p:nvGraphicFramePr>
        <p:xfrm>
          <a:off x="762000" y="1524000"/>
          <a:ext cx="7526496" cy="1981200"/>
        </p:xfrm>
        <a:graphic>
          <a:graphicData uri="http://schemas.openxmlformats.org/drawingml/2006/table">
            <a:tbl>
              <a:tblPr/>
              <a:tblGrid>
                <a:gridCol w="7526496"/>
              </a:tblGrid>
              <a:tr h="198120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Effectuer des confirmations de sécurité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Effectuer le suivi d’une marchandise ou d’un conteneur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Mettre à jour immédiatement les produits en rupture de stock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Réduire les files d’attente en caisse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Effectuer le recouvrement des paiements : lecture des cartes de crédit à puce pour le règlement direct au point d’achat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7" name="Picture 5" descr="http://www.retail-france.com/files/4844620766_2392732db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62704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ultiply 11"/>
          <p:cNvSpPr/>
          <p:nvPr/>
        </p:nvSpPr>
        <p:spPr>
          <a:xfrm>
            <a:off x="2286000" y="3412671"/>
            <a:ext cx="4114800" cy="359228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RFID tags and Readers </a:t>
            </a:r>
            <a:endParaRPr lang="en-US" sz="4000" b="1" dirty="0"/>
          </a:p>
        </p:txBody>
      </p:sp>
      <p:pic>
        <p:nvPicPr>
          <p:cNvPr id="3076" name="Picture 4" descr="http://www.web-books.com/eLibrary/Books/B0/B64/IMG/fwk-tanner-fig09_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6611610" cy="55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0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thumbs.dreamstime.com/z/falling-money-72543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004" b="8639"/>
          <a:stretch/>
        </p:blipFill>
        <p:spPr bwMode="auto">
          <a:xfrm>
            <a:off x="-19050" y="38100"/>
            <a:ext cx="9144000" cy="57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Quels  sont les obstacles actuels ?</a:t>
            </a:r>
            <a:br>
              <a:rPr lang="fr-FR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520940" cy="4995372"/>
          </a:xfrm>
        </p:spPr>
        <p:txBody>
          <a:bodyPr>
            <a:noAutofit/>
          </a:bodyPr>
          <a:lstStyle/>
          <a:p>
            <a:r>
              <a:rPr lang="fr-FR" sz="1800" dirty="0" smtClean="0">
                <a:solidFill>
                  <a:srgbClr val="FF0000"/>
                </a:solidFill>
              </a:rPr>
              <a:t>Aujourd'hui</a:t>
            </a:r>
            <a:r>
              <a:rPr lang="fr-FR" sz="1800" dirty="0">
                <a:solidFill>
                  <a:srgbClr val="FF0000"/>
                </a:solidFill>
              </a:rPr>
              <a:t>, les tags RFID souffrent de plusieurs maux</a:t>
            </a:r>
            <a:r>
              <a:rPr lang="fr-FR" sz="1800" dirty="0"/>
              <a:t>.</a:t>
            </a:r>
            <a:br>
              <a:rPr lang="fr-FR" sz="1800" dirty="0"/>
            </a:br>
            <a:r>
              <a:rPr lang="fr-FR" sz="1800" dirty="0">
                <a:solidFill>
                  <a:srgbClr val="FF0000"/>
                </a:solidFill>
              </a:rPr>
              <a:t>Leur </a:t>
            </a:r>
            <a:r>
              <a:rPr lang="fr-FR" sz="1800" b="1" dirty="0">
                <a:solidFill>
                  <a:srgbClr val="FF0000"/>
                </a:solidFill>
              </a:rPr>
              <a:t>prix</a:t>
            </a:r>
            <a:r>
              <a:rPr lang="fr-FR" sz="1800" dirty="0">
                <a:solidFill>
                  <a:srgbClr val="FF0000"/>
                </a:solidFill>
              </a:rPr>
              <a:t> </a:t>
            </a:r>
            <a:r>
              <a:rPr lang="fr-FR" sz="1800" dirty="0"/>
              <a:t>tout d'abord. Alors qu'une étiquette </a:t>
            </a:r>
            <a:r>
              <a:rPr lang="fr-FR" sz="1800" dirty="0">
                <a:solidFill>
                  <a:srgbClr val="FF0000"/>
                </a:solidFill>
              </a:rPr>
              <a:t>code barre </a:t>
            </a:r>
            <a:r>
              <a:rPr lang="fr-FR" sz="1800" dirty="0"/>
              <a:t>ne coûte que quelques centimes, </a:t>
            </a:r>
            <a:r>
              <a:rPr lang="fr-FR" sz="1800" dirty="0">
                <a:solidFill>
                  <a:srgbClr val="FF0000"/>
                </a:solidFill>
              </a:rPr>
              <a:t>les tags RFID reviennent</a:t>
            </a:r>
            <a:r>
              <a:rPr lang="fr-FR" sz="1800" dirty="0"/>
              <a:t>, eux, à plusieurs dizaines de centimes voire à </a:t>
            </a:r>
            <a:r>
              <a:rPr lang="fr-FR" sz="1800" dirty="0" smtClean="0">
                <a:solidFill>
                  <a:srgbClr val="FF0000"/>
                </a:solidFill>
              </a:rPr>
              <a:t>quelques euros</a:t>
            </a:r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dirty="0">
                <a:solidFill>
                  <a:srgbClr val="FF0000"/>
                </a:solidFill>
              </a:rPr>
              <a:t>selon les performances requises.</a:t>
            </a: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/>
              <a:t>Sans compter </a:t>
            </a:r>
            <a:r>
              <a:rPr lang="fr-FR" sz="1800" dirty="0">
                <a:solidFill>
                  <a:srgbClr val="FF0000"/>
                </a:solidFill>
              </a:rPr>
              <a:t>le lecteur</a:t>
            </a:r>
            <a:r>
              <a:rPr lang="fr-FR" sz="1800" dirty="0"/>
              <a:t> proprement dit qui peut atteindre plus d'un </a:t>
            </a:r>
            <a:r>
              <a:rPr lang="fr-FR" sz="1800" dirty="0" smtClean="0">
                <a:solidFill>
                  <a:srgbClr val="FF0000"/>
                </a:solidFill>
              </a:rPr>
              <a:t>centaines d’euros</a:t>
            </a:r>
            <a:r>
              <a:rPr lang="fr-FR" sz="1800" dirty="0" smtClean="0"/>
              <a:t>.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/>
              <a:t>Autre obstacle, </a:t>
            </a:r>
            <a:r>
              <a:rPr lang="fr-FR" sz="1800" dirty="0">
                <a:solidFill>
                  <a:srgbClr val="FF0000"/>
                </a:solidFill>
              </a:rPr>
              <a:t>la </a:t>
            </a:r>
            <a:r>
              <a:rPr lang="fr-FR" sz="1800" b="1" dirty="0">
                <a:solidFill>
                  <a:srgbClr val="FF0000"/>
                </a:solidFill>
              </a:rPr>
              <a:t>compatibilité</a:t>
            </a:r>
            <a:r>
              <a:rPr lang="fr-FR" sz="1800" dirty="0">
                <a:solidFill>
                  <a:srgbClr val="FF0000"/>
                </a:solidFill>
              </a:rPr>
              <a:t> des systèmes entre eux</a:t>
            </a:r>
            <a:r>
              <a:rPr lang="fr-FR" sz="1800" dirty="0"/>
              <a:t>. </a:t>
            </a:r>
            <a:br>
              <a:rPr lang="fr-FR" sz="1800" dirty="0"/>
            </a:br>
            <a:r>
              <a:rPr lang="fr-FR" sz="1800" dirty="0"/>
              <a:t>Si deux entreprises n'ont pas le même fournisseur RFID, leurs systèmes ne pourront communiquer, ce qui limite les applications au cercle restreint de l'entreprise elle-même. Malgré quelques standards internationaux qui commencent à voir le jour, dans des domaines très pointus comme le transport des animaux, </a:t>
            </a:r>
            <a:r>
              <a:rPr lang="fr-FR" sz="1800" dirty="0">
                <a:solidFill>
                  <a:srgbClr val="FF0000"/>
                </a:solidFill>
              </a:rPr>
              <a:t>la normalisation tarde à </a:t>
            </a:r>
            <a:r>
              <a:rPr lang="fr-FR" sz="1800" dirty="0"/>
              <a:t>arriver, ce qui limite pour le moment considérablement la diffusion de ces technologies qui contiennent cependant en elles un énorme potentiel de développement.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35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135</Words>
  <Application>Microsoft Office PowerPoint</Application>
  <PresentationFormat>On-screen Show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Angles</vt:lpstr>
      <vt:lpstr>Lecteurs et tags RFID </vt:lpstr>
      <vt:lpstr>RFID - Definition</vt:lpstr>
      <vt:lpstr>RFID - Définition</vt:lpstr>
      <vt:lpstr>Comment cela fonctionne-t-il ? </vt:lpstr>
      <vt:lpstr>RFID Tag:</vt:lpstr>
      <vt:lpstr>Applications : </vt:lpstr>
      <vt:lpstr>Applications pratiques</vt:lpstr>
      <vt:lpstr>RFID tags and Readers </vt:lpstr>
      <vt:lpstr>Quels  sont les obstacles actuels ? </vt:lpstr>
      <vt:lpstr>Quelques liens intéressants concernant RFID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lecteurs et tags RFID</dc:title>
  <dc:creator>Marianne Boreave</dc:creator>
  <cp:lastModifiedBy>Marianne Boreave</cp:lastModifiedBy>
  <cp:revision>24</cp:revision>
  <dcterms:created xsi:type="dcterms:W3CDTF">2013-11-21T20:58:45Z</dcterms:created>
  <dcterms:modified xsi:type="dcterms:W3CDTF">2013-11-30T00:23:39Z</dcterms:modified>
</cp:coreProperties>
</file>