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5143500" cx="9144000"/>
  <p:notesSz cx="6858000" cy="9144000"/>
  <p:embeddedFontLst>
    <p:embeddedFont>
      <p:font typeface="Amatic SC"/>
      <p:regular r:id="rId14"/>
      <p:bold r:id="rId15"/>
    </p:embeddedFont>
    <p:embeddedFont>
      <p:font typeface="Lobster"/>
      <p:regular r:id="rId16"/>
    </p:embeddedFont>
    <p:embeddedFont>
      <p:font typeface="Pacifico"/>
      <p:regular r:id="rId17"/>
    </p:embeddedFont>
    <p:embeddedFont>
      <p:font typeface="EB Garamond"/>
      <p:regular r:id="rId18"/>
      <p:bold r:id="rId19"/>
      <p:italic r:id="rId20"/>
      <p:boldItalic r:id="rId21"/>
    </p:embeddedFont>
    <p:embeddedFont>
      <p:font typeface="Allura"/>
      <p:regular r:id="rId22"/>
    </p:embeddedFont>
    <p:embeddedFont>
      <p:font typeface="Comfortaa"/>
      <p:regular r:id="rId23"/>
      <p:bold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italic.fntdata"/><Relationship Id="rId11" Type="http://schemas.openxmlformats.org/officeDocument/2006/relationships/slide" Target="slides/slide7.xml"/><Relationship Id="rId22" Type="http://schemas.openxmlformats.org/officeDocument/2006/relationships/font" Target="fonts/Allura-regular.fntdata"/><Relationship Id="rId10" Type="http://schemas.openxmlformats.org/officeDocument/2006/relationships/slide" Target="slides/slide6.xml"/><Relationship Id="rId21" Type="http://schemas.openxmlformats.org/officeDocument/2006/relationships/font" Target="fonts/EBGaramond-boldItalic.fntdata"/><Relationship Id="rId13" Type="http://schemas.openxmlformats.org/officeDocument/2006/relationships/slide" Target="slides/slide9.xml"/><Relationship Id="rId24" Type="http://schemas.openxmlformats.org/officeDocument/2006/relationships/font" Target="fonts/Comfortaa-bold.fntdata"/><Relationship Id="rId12" Type="http://schemas.openxmlformats.org/officeDocument/2006/relationships/slide" Target="slides/slide8.xml"/><Relationship Id="rId23" Type="http://schemas.openxmlformats.org/officeDocument/2006/relationships/font" Target="fonts/Comfortaa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AmaticSC-bold.fntdata"/><Relationship Id="rId14" Type="http://schemas.openxmlformats.org/officeDocument/2006/relationships/font" Target="fonts/AmaticSC-regular.fntdata"/><Relationship Id="rId17" Type="http://schemas.openxmlformats.org/officeDocument/2006/relationships/font" Target="fonts/Pacifico-regular.fntdata"/><Relationship Id="rId16" Type="http://schemas.openxmlformats.org/officeDocument/2006/relationships/font" Target="fonts/Lobster-regular.fntdata"/><Relationship Id="rId5" Type="http://schemas.openxmlformats.org/officeDocument/2006/relationships/slide" Target="slides/slide1.xml"/><Relationship Id="rId19" Type="http://schemas.openxmlformats.org/officeDocument/2006/relationships/font" Target="fonts/EBGaramond-bold.fntdata"/><Relationship Id="rId6" Type="http://schemas.openxmlformats.org/officeDocument/2006/relationships/slide" Target="slides/slide2.xml"/><Relationship Id="rId18" Type="http://schemas.openxmlformats.org/officeDocument/2006/relationships/font" Target="fonts/EBGaramon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dfd5877d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dfd5877d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f5976ef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f5976ef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f6609156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f6609156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c896f48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c896f48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a93d778de_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a93d778de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a93d778de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a93d778de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c680b825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c680b825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e073ed9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e073ed9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.xml"/><Relationship Id="rId10" Type="http://schemas.openxmlformats.org/officeDocument/2006/relationships/slideLayout" Target="../slideLayouts/slideLayout6.xml"/><Relationship Id="rId1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8.xml"/><Relationship Id="rId1" Type="http://schemas.openxmlformats.org/officeDocument/2006/relationships/image" Target="../media/image4.png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0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2700" y="729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74875" y="604513"/>
            <a:ext cx="8520600" cy="39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1" y="0"/>
            <a:ext cx="463161" cy="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">
            <a:alphaModFix/>
          </a:blip>
          <a:srcRect b="9901" l="0" r="68841" t="0"/>
          <a:stretch/>
        </p:blipFill>
        <p:spPr>
          <a:xfrm>
            <a:off x="463150" y="40088"/>
            <a:ext cx="931774" cy="47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1282427" y="883075"/>
            <a:ext cx="6977161" cy="3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 b="0" l="8098" r="-2822" t="0"/>
          <a:stretch/>
        </p:blipFill>
        <p:spPr>
          <a:xfrm>
            <a:off x="8212225" y="40100"/>
            <a:ext cx="931774" cy="53997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hyperlink" Target="http://jn.lyceestendhal.it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14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8098" r="-2822" t="0"/>
          <a:stretch/>
        </p:blipFill>
        <p:spPr>
          <a:xfrm>
            <a:off x="8092300" y="40100"/>
            <a:ext cx="1051700" cy="60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5975" y="748236"/>
            <a:ext cx="1719925" cy="242222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95986" y="783046"/>
            <a:ext cx="6120000" cy="31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i="1" lang="da" sz="8000">
                <a:latin typeface="Allura"/>
                <a:ea typeface="Allura"/>
                <a:cs typeface="Allura"/>
                <a:sym typeface="Allura"/>
              </a:rPr>
              <a:t>    </a:t>
            </a:r>
            <a:r>
              <a:rPr b="1" i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Stendhal</a:t>
            </a:r>
            <a:endParaRPr b="1" i="1" sz="7000">
              <a:solidFill>
                <a:srgbClr val="A61C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r>
              <a:rPr b="1" lang="da" sz="8000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Hebdo</a:t>
            </a:r>
            <a:r>
              <a:rPr b="1" i="0" lang="da" sz="8000" u="none" cap="none" strike="noStrike">
                <a:solidFill>
                  <a:srgbClr val="A61C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10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</a:t>
            </a:r>
            <a:r>
              <a:rPr i="0" lang="da" sz="8000" u="none" cap="none" strike="noStrike">
                <a:solidFill>
                  <a:srgbClr val="000000"/>
                </a:solidFill>
                <a:latin typeface="Allura"/>
                <a:ea typeface="Allura"/>
                <a:cs typeface="Allura"/>
                <a:sym typeface="Allura"/>
              </a:rPr>
              <a:t>  </a:t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strike="noStrike">
              <a:solidFill>
                <a:srgbClr val="000000"/>
              </a:solidFill>
              <a:latin typeface="Allura"/>
              <a:ea typeface="Allura"/>
              <a:cs typeface="Allura"/>
              <a:sym typeface="Allu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0" y="522600"/>
            <a:ext cx="9144000" cy="46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lundi 11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  </a:t>
            </a:r>
            <a:r>
              <a:rPr b="1" lang="da" sz="2400" u="sng">
                <a:solidFill>
                  <a:srgbClr val="9400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 sz="2400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 :</a:t>
            </a:r>
            <a:r>
              <a:rPr b="1" lang="da">
                <a:solidFill>
                  <a:schemeClr val="dk1"/>
                </a:solidFill>
              </a:rPr>
              <a:t> 1ES,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lang="da">
                <a:solidFill>
                  <a:srgbClr val="0000FF"/>
                </a:solidFill>
              </a:rPr>
              <a:t> </a:t>
            </a:r>
            <a:r>
              <a:rPr b="1" lang="da"/>
              <a:t>Repas insolent</a:t>
            </a:r>
            <a:r>
              <a:rPr lang="da">
                <a:solidFill>
                  <a:srgbClr val="0000FF"/>
                </a:solidFill>
              </a:rPr>
              <a:t> </a:t>
            </a:r>
            <a:r>
              <a:rPr lang="da">
                <a:solidFill>
                  <a:schemeClr val="dk1"/>
                </a:solidFill>
              </a:rPr>
              <a:t>de 8h00 à 18h00. Prof. Responsable: Mme Chevassus.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chemeClr val="dk1"/>
                </a:solidFill>
              </a:rPr>
              <a:t>Primaire : </a:t>
            </a:r>
            <a:r>
              <a:rPr lang="da">
                <a:solidFill>
                  <a:schemeClr val="dk1"/>
                </a:solidFill>
              </a:rPr>
              <a:t>Accueil de 3 stagiaires de la MFR de l’IREO de St Fulgent jusqu’au 15 Février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FF0000"/>
                </a:solidFill>
              </a:rPr>
              <a:t>                 </a:t>
            </a:r>
            <a:r>
              <a:rPr lang="da">
                <a:solidFill>
                  <a:schemeClr val="dk1"/>
                </a:solidFill>
              </a:rPr>
              <a:t>( Élèves en BAC Pro, service aux personnels et aux territoires) en </a:t>
            </a:r>
            <a:r>
              <a:rPr b="1" lang="da">
                <a:solidFill>
                  <a:srgbClr val="38761D"/>
                </a:solidFill>
              </a:rPr>
              <a:t>Ma</a:t>
            </a:r>
            <a:r>
              <a:rPr b="1" lang="da">
                <a:solidFill>
                  <a:srgbClr val="0000FF"/>
                </a:solidFill>
              </a:rPr>
              <a:t>ter</a:t>
            </a:r>
            <a:r>
              <a:rPr b="1" lang="da">
                <a:solidFill>
                  <a:schemeClr val="accent1"/>
                </a:solidFill>
              </a:rPr>
              <a:t>nelle.</a:t>
            </a:r>
            <a:r>
              <a:rPr b="1" lang="da">
                <a:solidFill>
                  <a:srgbClr val="FFFF00"/>
                </a:solidFill>
              </a:rPr>
              <a:t> </a:t>
            </a:r>
            <a:endParaRPr b="1" sz="7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00"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mardi 12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>
                <a:solidFill>
                  <a:srgbClr val="FF0000"/>
                </a:solidFill>
              </a:rPr>
              <a:t> Aula Magna: </a:t>
            </a:r>
            <a:r>
              <a:rPr b="1" lang="da"/>
              <a:t>Primaire CM1  Goûter Arrogant</a:t>
            </a:r>
            <a:r>
              <a:rPr lang="da"/>
              <a:t>, de 8h00 à 18h00.</a:t>
            </a:r>
            <a:r>
              <a:rPr b="1" lang="da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CC0000"/>
                </a:solidFill>
              </a:rPr>
              <a:t>Hall du lycée</a:t>
            </a:r>
            <a:r>
              <a:rPr b="1" lang="da" sz="2400"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b="1" lang="da">
                <a:solidFill>
                  <a:schemeClr val="dk1"/>
                </a:solidFill>
              </a:rPr>
              <a:t>Exposition sur les inégalités</a:t>
            </a:r>
            <a:r>
              <a:rPr b="1" lang="da" sz="2400">
                <a:solidFill>
                  <a:srgbClr val="4A86E8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da">
                <a:solidFill>
                  <a:schemeClr val="dk1"/>
                </a:solidFill>
              </a:rPr>
              <a:t>12 - 22 février, 50 affiches réalisées par des jeunes de 11 à 25 ans,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           dans le cadre du Prix “</a:t>
            </a:r>
            <a:r>
              <a:rPr b="1" lang="da">
                <a:solidFill>
                  <a:schemeClr val="dk1"/>
                </a:solidFill>
              </a:rPr>
              <a:t>Jeunesse pour l’Égalité”</a:t>
            </a:r>
            <a:r>
              <a:rPr lang="da">
                <a:solidFill>
                  <a:schemeClr val="dk1"/>
                </a:solidFill>
              </a:rPr>
              <a:t>, sous l’égide de l'Observatoire des inégalités. 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                        Les enseignants avec leurs élèves sont invités à la visiter.</a:t>
            </a:r>
            <a:r>
              <a:rPr lang="da" sz="24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6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chemeClr val="dk1"/>
                </a:solidFill>
              </a:rPr>
              <a:t>Salle du Foyer :        Projet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b="1" lang="da">
                <a:solidFill>
                  <a:schemeClr val="dk1"/>
                </a:solidFill>
              </a:rPr>
              <a:t>Comédie-Club.</a:t>
            </a:r>
            <a:r>
              <a:rPr lang="da">
                <a:solidFill>
                  <a:schemeClr val="dk1"/>
                </a:solidFill>
              </a:rPr>
              <a:t> Espace d’expression libre</a:t>
            </a:r>
            <a:r>
              <a:rPr lang="da">
                <a:solidFill>
                  <a:srgbClr val="FF0000"/>
                </a:solidFill>
              </a:rPr>
              <a:t> </a:t>
            </a:r>
            <a:r>
              <a:rPr lang="da">
                <a:solidFill>
                  <a:schemeClr val="dk1"/>
                </a:solidFill>
              </a:rPr>
              <a:t>de 15h00 à 16h00.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Sortie : </a:t>
            </a:r>
            <a:r>
              <a:rPr b="1" lang="da">
                <a:solidFill>
                  <a:schemeClr val="dk1"/>
                </a:solidFill>
              </a:rPr>
              <a:t>Mat 4,</a:t>
            </a:r>
            <a:r>
              <a:rPr lang="da">
                <a:solidFill>
                  <a:schemeClr val="dk1"/>
                </a:solidFill>
              </a:rPr>
              <a:t> au Mudec, prof.responsable: Mme Blanchez-Wagner.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</a:t>
            </a:r>
            <a:r>
              <a:rPr b="1" lang="da">
                <a:solidFill>
                  <a:schemeClr val="dk1"/>
                </a:solidFill>
              </a:rPr>
              <a:t>CE1 A, B, C</a:t>
            </a:r>
            <a:r>
              <a:rPr lang="da">
                <a:solidFill>
                  <a:schemeClr val="dk1"/>
                </a:solidFill>
              </a:rPr>
              <a:t> au Castello Sforzesco. Prof Responsables: Mmes Giannoni, Venier, Chassagnac.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2181650" y="-52475"/>
            <a:ext cx="5289600" cy="7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11 au 15 février 2019</a:t>
            </a:r>
            <a:endParaRPr sz="3800">
              <a:solidFill>
                <a:schemeClr val="dk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351600" y="3762725"/>
            <a:ext cx="340925" cy="2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875" y="1479675"/>
            <a:ext cx="930775" cy="4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50" y="3061325"/>
            <a:ext cx="1155350" cy="70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2270325" y="0"/>
            <a:ext cx="5015100" cy="6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  </a:t>
            </a:r>
            <a:r>
              <a:rPr b="1" lang="da" sz="38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semaine du 11 au 15 février 2019</a:t>
            </a:r>
            <a:endParaRPr sz="3800">
              <a:solidFill>
                <a:schemeClr val="dk1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0" y="505125"/>
            <a:ext cx="9144000" cy="4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Mercredi 13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endParaRPr b="1" sz="24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lang="da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da">
                <a:solidFill>
                  <a:srgbClr val="FF0000"/>
                </a:solidFill>
              </a:rPr>
              <a:t>Aula Magna:</a:t>
            </a:r>
            <a:r>
              <a:rPr lang="da">
                <a:solidFill>
                  <a:schemeClr val="dk1"/>
                </a:solidFill>
              </a:rPr>
              <a:t> </a:t>
            </a:r>
            <a:r>
              <a:rPr b="1" lang="da">
                <a:solidFill>
                  <a:schemeClr val="dk1"/>
                </a:solidFill>
              </a:rPr>
              <a:t>Maternelles </a:t>
            </a:r>
            <a:r>
              <a:rPr lang="da">
                <a:solidFill>
                  <a:schemeClr val="dk1"/>
                </a:solidFill>
              </a:rPr>
              <a:t>avec M.Le Directeur pour une projection de 10h00 à 12h00.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FF00"/>
                </a:solidFill>
                <a:latin typeface="Amatic SC"/>
                <a:ea typeface="Amatic SC"/>
                <a:cs typeface="Amatic SC"/>
                <a:sym typeface="Amatic SC"/>
              </a:rPr>
              <a:t> Sortie : </a:t>
            </a:r>
            <a:r>
              <a:rPr b="1" lang="da">
                <a:solidFill>
                  <a:schemeClr val="dk1"/>
                </a:solidFill>
              </a:rPr>
              <a:t>UNSS groupe, </a:t>
            </a:r>
            <a:r>
              <a:rPr lang="da">
                <a:solidFill>
                  <a:schemeClr val="dk1"/>
                </a:solidFill>
              </a:rPr>
              <a:t>au Palabadminton de 9h00 à 12h30. Prof.responsables: Mme Pecis, M. Agliata.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jeudi</a:t>
            </a: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 14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endParaRPr b="1" sz="7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>
                <a:solidFill>
                  <a:srgbClr val="FF0000"/>
                </a:solidFill>
              </a:rPr>
              <a:t> </a:t>
            </a:r>
            <a:r>
              <a:rPr b="1" lang="da"/>
              <a:t>Deuxième</a:t>
            </a:r>
            <a:r>
              <a:rPr b="1" lang="da">
                <a:solidFill>
                  <a:srgbClr val="FF0000"/>
                </a:solidFill>
              </a:rPr>
              <a:t> </a:t>
            </a:r>
            <a:r>
              <a:rPr b="1" lang="da"/>
              <a:t>Évaluation, </a:t>
            </a:r>
            <a:r>
              <a:rPr lang="da"/>
              <a:t>Bac EPS.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Salle de réunion: CCPLE, contrat cadre à 10h00.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                       </a:t>
            </a:r>
            <a:r>
              <a:rPr lang="da"/>
              <a:t>Repas à thème, cette fois-ci c’est la</a:t>
            </a:r>
            <a:r>
              <a:rPr b="1" lang="da"/>
              <a:t> Vénétie </a:t>
            </a:r>
            <a:r>
              <a:rPr lang="da"/>
              <a:t>qui va sur scène ”</a:t>
            </a:r>
            <a:r>
              <a:rPr lang="da">
                <a:solidFill>
                  <a:srgbClr val="1155CC"/>
                </a:solidFill>
                <a:latin typeface="Lobster"/>
                <a:ea typeface="Lobster"/>
                <a:cs typeface="Lobster"/>
                <a:sym typeface="Lobster"/>
              </a:rPr>
              <a:t>sale in cattedra”</a:t>
            </a:r>
            <a:r>
              <a:rPr lang="da"/>
              <a:t>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</a:t>
            </a:r>
            <a:r>
              <a:rPr lang="da">
                <a:latin typeface="Lobster"/>
                <a:ea typeface="Lobster"/>
                <a:cs typeface="Lobster"/>
                <a:sym typeface="Lobster"/>
              </a:rPr>
              <a:t>                                               </a:t>
            </a:r>
            <a:r>
              <a:rPr lang="da">
                <a:solidFill>
                  <a:srgbClr val="1155CC"/>
                </a:solidFill>
                <a:latin typeface="Lobster"/>
                <a:ea typeface="Lobster"/>
                <a:cs typeface="Lobster"/>
                <a:sym typeface="Lobster"/>
              </a:rPr>
              <a:t>Libérez vos papilles..léchez vos babilles..!!!</a:t>
            </a:r>
            <a:endParaRPr>
              <a:solidFill>
                <a:srgbClr val="1155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1155CC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 u="sng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vendredi 15 février</a:t>
            </a:r>
            <a:r>
              <a:rPr b="1" lang="da" sz="2400">
                <a:solidFill>
                  <a:srgbClr val="94006B"/>
                </a:solidFill>
                <a:latin typeface="Amatic SC"/>
                <a:ea typeface="Amatic SC"/>
                <a:cs typeface="Amatic SC"/>
                <a:sym typeface="Amatic SC"/>
              </a:rPr>
              <a:t>: </a:t>
            </a:r>
            <a:endParaRPr b="1" sz="7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00">
              <a:solidFill>
                <a:srgbClr val="94006B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400">
                <a:solidFill>
                  <a:srgbClr val="0066CC"/>
                </a:solidFill>
                <a:latin typeface="Amatic SC"/>
                <a:ea typeface="Amatic SC"/>
                <a:cs typeface="Amatic SC"/>
                <a:sym typeface="Amatic SC"/>
              </a:rPr>
              <a:t>Intra Muros</a:t>
            </a:r>
            <a:r>
              <a:rPr lang="da" sz="24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</a:t>
            </a:r>
            <a:r>
              <a:rPr b="1" lang="da">
                <a:solidFill>
                  <a:srgbClr val="FF0000"/>
                </a:solidFill>
              </a:rPr>
              <a:t> Aula Magna: </a:t>
            </a:r>
            <a:r>
              <a:rPr b="1" lang="da">
                <a:solidFill>
                  <a:schemeClr val="dk1"/>
                </a:solidFill>
              </a:rPr>
              <a:t>Terminales </a:t>
            </a:r>
            <a:r>
              <a:rPr lang="da">
                <a:solidFill>
                  <a:schemeClr val="dk1"/>
                </a:solidFill>
              </a:rPr>
              <a:t>en </a:t>
            </a:r>
            <a:r>
              <a:rPr b="1" lang="da">
                <a:solidFill>
                  <a:schemeClr val="dk1"/>
                </a:solidFill>
              </a:rPr>
              <a:t>DS. Série L : </a:t>
            </a:r>
            <a:r>
              <a:rPr lang="da">
                <a:solidFill>
                  <a:schemeClr val="dk1"/>
                </a:solidFill>
              </a:rPr>
              <a:t>Littérature</a:t>
            </a:r>
            <a:r>
              <a:rPr b="1" lang="da">
                <a:solidFill>
                  <a:schemeClr val="dk1"/>
                </a:solidFill>
              </a:rPr>
              <a:t>, Série S : </a:t>
            </a:r>
            <a:r>
              <a:rPr lang="da">
                <a:solidFill>
                  <a:schemeClr val="dk1"/>
                </a:solidFill>
              </a:rPr>
              <a:t>SPC de 14h00 à 18h00.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7738" l="11605" r="15310" t="17062"/>
          <a:stretch/>
        </p:blipFill>
        <p:spPr>
          <a:xfrm>
            <a:off x="218075" y="3398325"/>
            <a:ext cx="911325" cy="55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41700" y="661625"/>
            <a:ext cx="8959200" cy="45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15325" l="0" r="0" t="0"/>
          <a:stretch/>
        </p:blipFill>
        <p:spPr>
          <a:xfrm>
            <a:off x="3341802" y="5550"/>
            <a:ext cx="5802199" cy="50993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0" y="0"/>
            <a:ext cx="3430800" cy="509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82" name="Google Shape;82;p16"/>
          <p:cNvSpPr txBox="1"/>
          <p:nvPr/>
        </p:nvSpPr>
        <p:spPr>
          <a:xfrm rot="-521048">
            <a:off x="164619" y="594736"/>
            <a:ext cx="3075761" cy="24150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2200">
                <a:solidFill>
                  <a:srgbClr val="0000FF"/>
                </a:solidFill>
                <a:highlight>
                  <a:srgbClr val="FFFF00"/>
                </a:highlight>
                <a:latin typeface="Comfortaa"/>
                <a:ea typeface="Comfortaa"/>
                <a:cs typeface="Comfortaa"/>
                <a:sym typeface="Comfortaa"/>
              </a:rPr>
              <a:t>Le journal numérique du lycée a fait peau neuve, il n’attend que vous pour être lu !!!</a:t>
            </a:r>
            <a:endParaRPr b="1" sz="22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3555450" y="2947425"/>
            <a:ext cx="3577500" cy="18420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Impact"/>
                <a:ea typeface="Impact"/>
                <a:cs typeface="Impact"/>
                <a:sym typeface="Impact"/>
              </a:rPr>
              <a:t>AVIS DE RECHERCHE </a:t>
            </a:r>
            <a:endParaRPr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latin typeface="Impact"/>
                <a:ea typeface="Impact"/>
                <a:cs typeface="Impact"/>
                <a:sym typeface="Impact"/>
              </a:rPr>
              <a:t>Le </a:t>
            </a:r>
            <a:r>
              <a:rPr lang="da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Stendhal Express </a:t>
            </a:r>
            <a:r>
              <a:rPr lang="da">
                <a:latin typeface="Impact"/>
                <a:ea typeface="Impact"/>
                <a:cs typeface="Impact"/>
                <a:sym typeface="Impact"/>
              </a:rPr>
              <a:t>recherche des journalistes pour la future revue de presse. </a:t>
            </a:r>
            <a:endParaRPr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Impact"/>
                <a:ea typeface="Impact"/>
                <a:cs typeface="Impact"/>
                <a:sym typeface="Impact"/>
              </a:rPr>
              <a:t>Les candidatures sont à </a:t>
            </a:r>
            <a:r>
              <a:rPr lang="da" sz="1200">
                <a:latin typeface="Impact"/>
                <a:ea typeface="Impact"/>
                <a:cs typeface="Impact"/>
                <a:sym typeface="Impact"/>
              </a:rPr>
              <a:t>présenter</a:t>
            </a:r>
            <a:r>
              <a:rPr lang="da" sz="1200">
                <a:latin typeface="Impact"/>
                <a:ea typeface="Impact"/>
                <a:cs typeface="Impact"/>
                <a:sym typeface="Impact"/>
              </a:rPr>
              <a:t> au CDI </a:t>
            </a:r>
            <a:endParaRPr sz="1200"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200">
                <a:latin typeface="Impact"/>
                <a:ea typeface="Impact"/>
                <a:cs typeface="Impact"/>
                <a:sym typeface="Impact"/>
              </a:rPr>
              <a:t>aucune experience n’est requise !</a:t>
            </a:r>
            <a:endParaRPr sz="120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143575" y="2947425"/>
            <a:ext cx="3198300" cy="1687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215400" y="2788025"/>
            <a:ext cx="3000000" cy="23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600"/>
              <a:t>Ne vous faites pas prier !!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600"/>
              <a:t>Allez sur le site du </a:t>
            </a:r>
            <a:r>
              <a:rPr lang="da" sz="1600"/>
              <a:t>lycée</a:t>
            </a:r>
            <a:r>
              <a:rPr lang="da" sz="1600"/>
              <a:t> ou à l’adresse suivante :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900" u="sng">
                <a:solidFill>
                  <a:srgbClr val="073763"/>
                </a:solidFill>
                <a:hlinkClick r:id="rId4"/>
              </a:rPr>
              <a:t>http://jn.lyceestendhal.it/</a:t>
            </a:r>
            <a:endParaRPr sz="190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0" y="-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Notre </a:t>
            </a:r>
            <a:r>
              <a:rPr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Stendhal </a:t>
            </a:r>
            <a:r>
              <a:rPr lang="da"/>
              <a:t>invite les personnels et les élèves à réfléchir et à faire l’état des lieux de l’écologie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intramuros: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</a:t>
            </a:r>
            <a:r>
              <a:rPr b="1" lang="da">
                <a:solidFill>
                  <a:srgbClr val="274E13"/>
                </a:solidFill>
              </a:rPr>
              <a:t>Tri des poubelles</a:t>
            </a:r>
            <a:r>
              <a:rPr lang="da">
                <a:solidFill>
                  <a:srgbClr val="274E13"/>
                </a:solidFill>
              </a:rPr>
              <a:t>,</a:t>
            </a:r>
            <a:r>
              <a:rPr lang="da"/>
              <a:t> repérage partout  en partant des lieux communs (Hall, Cdi, Foyer, Salle d’étude)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</a:t>
            </a:r>
            <a:r>
              <a:rPr b="1" lang="da">
                <a:solidFill>
                  <a:srgbClr val="274E13"/>
                </a:solidFill>
              </a:rPr>
              <a:t>Lutte contre  toute forme de  gâchis</a:t>
            </a:r>
            <a:r>
              <a:rPr lang="da"/>
              <a:t> (énergie, électricité, eau, alimentation (comportement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responsable à la cantine.)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</a:t>
            </a:r>
            <a:r>
              <a:rPr b="1" lang="da">
                <a:solidFill>
                  <a:srgbClr val="274E13"/>
                </a:solidFill>
              </a:rPr>
              <a:t>Biodiversité </a:t>
            </a:r>
            <a:r>
              <a:rPr b="1" lang="da"/>
              <a:t>(</a:t>
            </a:r>
            <a:r>
              <a:rPr lang="da"/>
              <a:t>plus d’attention à l’air qu’on respire,  privilégier l’usage  de vélos et de moyens de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transport alternatif.)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</a:t>
            </a:r>
            <a:r>
              <a:rPr b="1" lang="da">
                <a:solidFill>
                  <a:srgbClr val="274E13"/>
                </a:solidFill>
              </a:rPr>
              <a:t>Recyclage et supports biodégradables. </a:t>
            </a:r>
            <a:r>
              <a:rPr lang="da"/>
              <a:t>M</a:t>
            </a:r>
            <a:r>
              <a:rPr lang="da"/>
              <a:t>oins de plastique, des gourdes personnelles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en vue. why not..good...good idea...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74E1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L’événement aura lieu cette année du </a:t>
            </a:r>
            <a:r>
              <a:rPr b="1" lang="da">
                <a:solidFill>
                  <a:srgbClr val="FF0000"/>
                </a:solidFill>
              </a:rPr>
              <a:t>08 au 10 Mars</a:t>
            </a:r>
            <a:r>
              <a:rPr lang="da"/>
              <a:t>, nous serons en vacances.  d’hiver,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</a:t>
            </a:r>
            <a:r>
              <a:rPr b="1" lang="da" sz="1800"/>
              <a:t>L’accès est libre</a:t>
            </a:r>
            <a:r>
              <a:rPr b="1" lang="da"/>
              <a:t> pour les intéressés.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</a:t>
            </a:r>
            <a:r>
              <a:rPr lang="da"/>
              <a:t>                                                                                     </a:t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6725" y="55471"/>
            <a:ext cx="2543175" cy="118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6425" y="294994"/>
            <a:ext cx="1063650" cy="10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3069" y="295000"/>
            <a:ext cx="1063650" cy="10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750" y="2205900"/>
            <a:ext cx="943625" cy="4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750" y="4222925"/>
            <a:ext cx="2203375" cy="78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0" y="688625"/>
            <a:ext cx="9144000" cy="44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Le               POURSUIT LE PROJET APPARTENANCE ET SOLIDARITÉ.</a:t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B5394"/>
                </a:solidFill>
              </a:rPr>
              <a:t>                               </a:t>
            </a:r>
            <a:r>
              <a:rPr lang="da" sz="1200">
                <a:solidFill>
                  <a:srgbClr val="0B5394"/>
                </a:solidFill>
              </a:rPr>
              <a:t>Des SWEAT </a:t>
            </a:r>
            <a:r>
              <a:rPr lang="da" sz="1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“Stendhal”</a:t>
            </a:r>
            <a:r>
              <a:rPr lang="da" sz="1200">
                <a:solidFill>
                  <a:srgbClr val="0000FF"/>
                </a:solidFill>
              </a:rPr>
              <a:t> </a:t>
            </a:r>
            <a:r>
              <a:rPr lang="da" sz="1200">
                <a:solidFill>
                  <a:srgbClr val="0B5394"/>
                </a:solidFill>
              </a:rPr>
              <a:t>à capuche en bleu et en blanc de XS à XL </a:t>
            </a:r>
            <a:endParaRPr sz="1200"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200">
                <a:solidFill>
                  <a:srgbClr val="0B5394"/>
                </a:solidFill>
              </a:rPr>
              <a:t>                                              sont toujours en vente à  € 25.00  au </a:t>
            </a:r>
            <a:r>
              <a:rPr b="1" lang="da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Foyer</a:t>
            </a:r>
            <a:r>
              <a:rPr b="1"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.</a:t>
            </a:r>
            <a:r>
              <a:rPr b="1" lang="da" sz="1200">
                <a:solidFill>
                  <a:srgbClr val="E69138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 b="1" sz="1200">
              <a:solidFill>
                <a:srgbClr val="E69138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  </a:t>
            </a:r>
            <a:r>
              <a:rPr b="1" lang="da" sz="1200">
                <a:solidFill>
                  <a:srgbClr val="0000FF"/>
                </a:solidFill>
              </a:rPr>
              <a:t>Les bénéfices seront reversés à l’Association</a:t>
            </a:r>
            <a:r>
              <a:rPr b="1" lang="da" sz="1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</a:t>
            </a:r>
            <a:endParaRPr b="1" sz="1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</a:t>
            </a:r>
            <a:r>
              <a:rPr lang="da" sz="1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                  “En route vers le Népal, de l’aide pour les enfants en place”</a:t>
            </a:r>
            <a:endParaRPr sz="1200">
              <a:solidFill>
                <a:srgbClr val="0000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2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</a:t>
            </a:r>
            <a:r>
              <a:rPr lang="da" sz="1200">
                <a:solidFill>
                  <a:srgbClr val="0000FF"/>
                </a:solidFill>
              </a:rPr>
              <a:t>                     Idée et projet d’une ancienne Stendhalienne.</a:t>
            </a:r>
            <a:endParaRPr sz="12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</a:rPr>
              <a:t>    Le Fse, lance une heure de </a:t>
            </a:r>
            <a:r>
              <a:rPr b="1" lang="da" sz="1800">
                <a:solidFill>
                  <a:srgbClr val="0000FF"/>
                </a:solidFill>
              </a:rPr>
              <a:t>relaxation </a:t>
            </a:r>
            <a:r>
              <a:rPr lang="da">
                <a:solidFill>
                  <a:srgbClr val="0000FF"/>
                </a:solidFill>
              </a:rPr>
              <a:t>destinée à ses membres élèves le Mardi 12 Février à12h00.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</a:rPr>
              <a:t>                      </a:t>
            </a:r>
            <a:r>
              <a:rPr lang="da">
                <a:solidFill>
                  <a:srgbClr val="B45F06"/>
                </a:solidFill>
              </a:rPr>
              <a:t>L’idée à mettre en œuvre répond à un besoin des élèves.</a:t>
            </a:r>
            <a:endParaRPr>
              <a:solidFill>
                <a:srgbClr val="B45F0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0000FF"/>
                </a:solidFill>
              </a:rPr>
              <a:t>                        S</a:t>
            </a:r>
            <a:r>
              <a:rPr lang="da">
                <a:solidFill>
                  <a:srgbClr val="0000FF"/>
                </a:solidFill>
              </a:rPr>
              <a:t>ecret Cupidon, </a:t>
            </a:r>
            <a:r>
              <a:rPr lang="da">
                <a:solidFill>
                  <a:srgbClr val="0000FF"/>
                </a:solidFill>
                <a:latin typeface="Pacifico"/>
                <a:ea typeface="Pacifico"/>
                <a:cs typeface="Pacifico"/>
                <a:sym typeface="Pacifico"/>
              </a:rPr>
              <a:t>“ </a:t>
            </a:r>
            <a:r>
              <a:rPr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c’est la Rose . L’important. C’est la Rose...</a:t>
            </a:r>
            <a:r>
              <a:rPr lang="da">
                <a:solidFill>
                  <a:srgbClr val="0000FF"/>
                </a:solidFill>
                <a:latin typeface="Pacifico"/>
                <a:ea typeface="Pacifico"/>
                <a:cs typeface="Pacifico"/>
                <a:sym typeface="Pacifico"/>
              </a:rPr>
              <a:t>”</a:t>
            </a:r>
            <a:endParaRPr>
              <a:solidFill>
                <a:srgbClr val="0000FF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</a:rPr>
              <a:t> Les organisateurs filles du            distribueront les             aux </a:t>
            </a:r>
            <a:r>
              <a:rPr lang="da">
                <a:solidFill>
                  <a:srgbClr val="B45F06"/>
                </a:solidFill>
              </a:rPr>
              <a:t>Happy few</a:t>
            </a:r>
            <a:r>
              <a:rPr lang="da">
                <a:solidFill>
                  <a:srgbClr val="0000FF"/>
                </a:solidFill>
              </a:rPr>
              <a:t> le jour de </a:t>
            </a:r>
            <a:r>
              <a:rPr b="1" lang="da" sz="1800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St Valentin</a:t>
            </a:r>
            <a:r>
              <a:rPr b="1" lang="da">
                <a:solidFill>
                  <a:srgbClr val="0000FF"/>
                </a:solidFill>
                <a:latin typeface="Lobster"/>
                <a:ea typeface="Lobster"/>
                <a:cs typeface="Lobster"/>
                <a:sym typeface="Lobster"/>
              </a:rPr>
              <a:t>,</a:t>
            </a:r>
            <a:r>
              <a:rPr lang="da">
                <a:solidFill>
                  <a:srgbClr val="0000FF"/>
                </a:solidFill>
              </a:rPr>
              <a:t> jeudi 14..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rgbClr val="0000FF"/>
                </a:solidFill>
              </a:rPr>
              <a:t>          </a:t>
            </a:r>
            <a:r>
              <a:rPr lang="da" sz="1800">
                <a:solidFill>
                  <a:srgbClr val="0000FF"/>
                </a:solidFill>
              </a:rPr>
              <a:t>                                          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3630250" y="64125"/>
            <a:ext cx="1689675" cy="7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b="13442" l="7905" r="63051" t="36880"/>
          <a:stretch/>
        </p:blipFill>
        <p:spPr>
          <a:xfrm>
            <a:off x="422650" y="1680300"/>
            <a:ext cx="1501353" cy="94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1418450" y="860175"/>
            <a:ext cx="853075" cy="5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3">
            <a:alphaModFix/>
          </a:blip>
          <a:srcRect b="12069" l="9231" r="5523" t="16343"/>
          <a:stretch/>
        </p:blipFill>
        <p:spPr>
          <a:xfrm>
            <a:off x="2271525" y="4387725"/>
            <a:ext cx="458025" cy="2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8637" y="4351000"/>
            <a:ext cx="496850" cy="37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6">
            <a:alphaModFix/>
          </a:blip>
          <a:srcRect b="0" l="0" r="39404" t="0"/>
          <a:stretch/>
        </p:blipFill>
        <p:spPr>
          <a:xfrm>
            <a:off x="647400" y="3795175"/>
            <a:ext cx="899925" cy="58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4575" y="3824675"/>
            <a:ext cx="756850" cy="5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/>
        </p:nvSpPr>
        <p:spPr>
          <a:xfrm>
            <a:off x="50" y="15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4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                                      Info</a:t>
            </a:r>
            <a:endParaRPr sz="4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                 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2400">
                <a:solidFill>
                  <a:srgbClr val="980000"/>
                </a:solidFill>
              </a:rPr>
              <a:t>                                  </a:t>
            </a:r>
            <a:r>
              <a:rPr b="1" lang="da" sz="1800">
                <a:solidFill>
                  <a:srgbClr val="980000"/>
                </a:solidFill>
              </a:rPr>
              <a:t>Avez vous des Anciens dans votre famille?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</a:t>
            </a:r>
            <a:r>
              <a:rPr lang="da" sz="1800">
                <a:solidFill>
                  <a:schemeClr val="dk1"/>
                </a:solidFill>
              </a:rPr>
              <a:t>                                            contact: </a:t>
            </a:r>
            <a:r>
              <a:rPr lang="da" sz="1800">
                <a:solidFill>
                  <a:srgbClr val="0000FF"/>
                </a:solidFill>
              </a:rPr>
              <a:t>anciensstendhal.milan@gmail.com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</a:t>
            </a:r>
            <a:r>
              <a:rPr b="1" lang="da" sz="1800">
                <a:solidFill>
                  <a:srgbClr val="980000"/>
                </a:solidFill>
              </a:rPr>
              <a:t>Vous aussi vous serez ”Ancien” de Stendhal un jour.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</a:rPr>
              <a:t>                             </a:t>
            </a:r>
            <a:r>
              <a:rPr b="1" lang="da">
                <a:solidFill>
                  <a:srgbClr val="980000"/>
                </a:solidFill>
              </a:rPr>
              <a:t>     La bourse d’étude musicale </a:t>
            </a:r>
            <a:r>
              <a:rPr b="1" lang="da">
                <a:solidFill>
                  <a:srgbClr val="980000"/>
                </a:solidFill>
                <a:latin typeface="Lobster"/>
                <a:ea typeface="Lobster"/>
                <a:cs typeface="Lobster"/>
                <a:sym typeface="Lobster"/>
              </a:rPr>
              <a:t>“Claudia Colombo”</a:t>
            </a:r>
            <a:r>
              <a:rPr b="1" lang="da">
                <a:solidFill>
                  <a:srgbClr val="980000"/>
                </a:solidFill>
              </a:rPr>
              <a:t> sera au rendez-vous cette année, 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     des documents seront mis à la disposition des  parents sur le site de </a:t>
            </a:r>
            <a:r>
              <a:rPr b="1" lang="da">
                <a:solidFill>
                  <a:srgbClr val="0000FF"/>
                </a:solidFill>
              </a:rPr>
              <a:t>Stendhal,</a:t>
            </a:r>
            <a:r>
              <a:rPr b="1" lang="da">
                <a:solidFill>
                  <a:srgbClr val="980000"/>
                </a:solidFill>
              </a:rPr>
              <a:t> 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        à remplir et à retourner à </a:t>
            </a:r>
            <a:r>
              <a:rPr b="1" lang="da">
                <a:solidFill>
                  <a:srgbClr val="0000FF"/>
                </a:solidFill>
              </a:rPr>
              <a:t>l’Association des A</a:t>
            </a:r>
            <a:r>
              <a:rPr b="1" lang="da">
                <a:solidFill>
                  <a:srgbClr val="980000"/>
                </a:solidFill>
              </a:rPr>
              <a:t>nciens de Stendhal.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                                              date butoir </a:t>
            </a:r>
            <a:r>
              <a:rPr b="1" lang="da"/>
              <a:t>le Dimanche 31 Mar</a:t>
            </a:r>
            <a:r>
              <a:rPr b="1" lang="da"/>
              <a:t>s 2019 à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1C4587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b="1" lang="da" sz="2400">
                <a:solidFill>
                  <a:srgbClr val="1C4587"/>
                </a:solidFill>
                <a:latin typeface="EB Garamond"/>
                <a:ea typeface="EB Garamond"/>
                <a:cs typeface="EB Garamond"/>
                <a:sym typeface="EB Garamond"/>
              </a:rPr>
              <a:t>Memorabilia</a:t>
            </a:r>
            <a:r>
              <a:rPr b="1" lang="da" sz="2400">
                <a:solidFill>
                  <a:srgbClr val="980000"/>
                </a:solidFill>
              </a:rPr>
              <a:t> </a:t>
            </a:r>
            <a:r>
              <a:rPr b="1" lang="da">
                <a:solidFill>
                  <a:srgbClr val="980000"/>
                </a:solidFill>
              </a:rPr>
              <a:t>                                                                </a:t>
            </a:r>
            <a:r>
              <a:rPr lang="da">
                <a:solidFill>
                  <a:srgbClr val="0000FF"/>
                </a:solidFill>
              </a:rPr>
              <a:t>anciensstendhal.milan@gmail.com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>
                <a:solidFill>
                  <a:srgbClr val="980000"/>
                </a:solidFill>
              </a:rPr>
              <a:t>                                              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  <a:latin typeface="EB Garamond"/>
                <a:ea typeface="EB Garamond"/>
                <a:cs typeface="EB Garamond"/>
                <a:sym typeface="EB Garamond"/>
              </a:rPr>
              <a:t>  </a:t>
            </a:r>
            <a:r>
              <a:rPr b="1" lang="da" sz="1800">
                <a:solidFill>
                  <a:srgbClr val="980000"/>
                </a:solidFill>
              </a:rPr>
              <a:t>              </a:t>
            </a:r>
            <a:endParaRPr b="1"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  <a:latin typeface="EB Garamond"/>
                <a:ea typeface="EB Garamond"/>
                <a:cs typeface="EB Garamond"/>
                <a:sym typeface="EB Garamond"/>
              </a:rPr>
              <a:t>    </a:t>
            </a:r>
            <a:r>
              <a:rPr b="1" lang="da" sz="1800">
                <a:solidFill>
                  <a:srgbClr val="980000"/>
                </a:solidFill>
              </a:rPr>
              <a:t>                                                                            </a:t>
            </a:r>
            <a:r>
              <a:rPr lang="da" sz="1800">
                <a:solidFill>
                  <a:srgbClr val="980000"/>
                </a:solidFill>
              </a:rPr>
              <a:t>BONNE PARTICIPATION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Aux talents Stendhaliens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98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da" sz="1800">
                <a:solidFill>
                  <a:srgbClr val="980000"/>
                </a:solidFill>
                <a:latin typeface="EB Garamond"/>
                <a:ea typeface="EB Garamond"/>
                <a:cs typeface="EB Garamond"/>
                <a:sym typeface="EB Garamond"/>
              </a:rPr>
              <a:t>       </a:t>
            </a:r>
            <a:r>
              <a:rPr b="1" lang="da" sz="1800">
                <a:solidFill>
                  <a:srgbClr val="980000"/>
                </a:solidFill>
              </a:rPr>
              <a:t>                                          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rgbClr val="980000"/>
                </a:solidFill>
              </a:rPr>
              <a:t>                                                                    </a:t>
            </a:r>
            <a:r>
              <a:rPr lang="da" sz="3000">
                <a:solidFill>
                  <a:srgbClr val="980000"/>
                </a:solidFill>
              </a:rPr>
              <a:t> </a:t>
            </a:r>
            <a:r>
              <a:rPr lang="da" sz="1800">
                <a:solidFill>
                  <a:srgbClr val="980000"/>
                </a:solidFill>
              </a:rPr>
              <a:t>                                                                                                                                     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23324" l="9310" r="17834" t="0"/>
          <a:stretch/>
        </p:blipFill>
        <p:spPr>
          <a:xfrm>
            <a:off x="3245875" y="0"/>
            <a:ext cx="1916575" cy="100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1350" y="1006025"/>
            <a:ext cx="1118525" cy="149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0575" y="3717325"/>
            <a:ext cx="1193350" cy="13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7400" y="3689641"/>
            <a:ext cx="2857700" cy="1376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/>
        </p:nvSpPr>
        <p:spPr>
          <a:xfrm>
            <a:off x="0" y="599100"/>
            <a:ext cx="9144000" cy="45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</a:t>
            </a:r>
            <a:r>
              <a:rPr lang="da">
                <a:solidFill>
                  <a:srgbClr val="0000FF"/>
                </a:solidFill>
              </a:rPr>
              <a:t>Les candidats élèves de 2des, 7 en tout sont sélectionnés pour le projet ADN Monde.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prochaine phase, s’inscrire sur la plateforme numérique du 20 au 23 février..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0000FF"/>
                </a:solidFill>
              </a:rPr>
              <a:t>    un courrier a été envoyé aux concernés et à leurs familles.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/>
              <a:t>                   </a:t>
            </a:r>
            <a:r>
              <a:rPr b="1" lang="da">
                <a:solidFill>
                  <a:srgbClr val="666666"/>
                </a:solidFill>
              </a:rPr>
              <a:t> </a:t>
            </a:r>
            <a:r>
              <a:rPr b="1" lang="da">
                <a:solidFill>
                  <a:srgbClr val="434343"/>
                </a:solidFill>
              </a:rPr>
              <a:t>Mlle. Mondellini Viola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</a:t>
            </a:r>
            <a:r>
              <a:rPr b="1" lang="da">
                <a:solidFill>
                  <a:srgbClr val="434343"/>
                </a:solidFill>
              </a:rPr>
              <a:t>M. De Munck Luca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</a:t>
            </a:r>
            <a:r>
              <a:rPr b="1" lang="da">
                <a:solidFill>
                  <a:srgbClr val="434343"/>
                </a:solidFill>
              </a:rPr>
              <a:t>M. Fabre Bruot Alexandre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</a:t>
            </a:r>
            <a:r>
              <a:rPr b="1" lang="da">
                <a:solidFill>
                  <a:srgbClr val="434343"/>
                </a:solidFill>
              </a:rPr>
              <a:t>M. Magliari Marc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  </a:t>
            </a:r>
            <a:r>
              <a:rPr b="1" lang="da">
                <a:solidFill>
                  <a:srgbClr val="434343"/>
                </a:solidFill>
              </a:rPr>
              <a:t>M. Pepe Federico</a:t>
            </a:r>
            <a:r>
              <a:rPr b="1" lang="da">
                <a:solidFill>
                  <a:srgbClr val="434343"/>
                </a:solidFill>
              </a:rPr>
              <a:t> 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434343"/>
                </a:solidFill>
              </a:rPr>
              <a:t>                                        </a:t>
            </a:r>
            <a:r>
              <a:rPr b="1" lang="da">
                <a:solidFill>
                  <a:srgbClr val="434343"/>
                </a:solidFill>
              </a:rPr>
              <a:t>M. Viallet Damien</a:t>
            </a:r>
            <a:endParaRPr b="1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a">
                <a:solidFill>
                  <a:srgbClr val="434343"/>
                </a:solidFill>
              </a:rPr>
              <a:t>                                             Mlle Velluto Victoire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75" y="723325"/>
            <a:ext cx="1514800" cy="10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5650" y="686800"/>
            <a:ext cx="6049475" cy="10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5">
            <a:alphaModFix/>
          </a:blip>
          <a:srcRect b="9630" l="0" r="0" t="4840"/>
          <a:stretch/>
        </p:blipFill>
        <p:spPr>
          <a:xfrm>
            <a:off x="4983900" y="2703250"/>
            <a:ext cx="2472000" cy="23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2355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>
                <a:solidFill>
                  <a:schemeClr val="dk1"/>
                </a:solidFill>
              </a:rPr>
              <a:t> </a:t>
            </a:r>
            <a:r>
              <a:rPr lang="da" sz="1800">
                <a:solidFill>
                  <a:schemeClr val="dk1"/>
                </a:solidFill>
              </a:rPr>
              <a:t>L’Aventure continue. La prouesse et la bravoure de nos </a:t>
            </a:r>
            <a:r>
              <a:rPr b="1" lang="da" sz="1800">
                <a:solidFill>
                  <a:srgbClr val="0000FF"/>
                </a:solidFill>
              </a:rPr>
              <a:t>Petits Ambassadeurs</a:t>
            </a:r>
            <a:r>
              <a:rPr b="1" lang="da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les lancent à la prochaine phase : </a:t>
            </a:r>
            <a:r>
              <a:rPr b="1" lang="da" sz="1800">
                <a:solidFill>
                  <a:srgbClr val="0000FF"/>
                </a:solidFill>
              </a:rPr>
              <a:t>Bilbao. 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      </a:t>
            </a:r>
            <a:r>
              <a:rPr b="1" lang="da" sz="1800">
                <a:solidFill>
                  <a:srgbClr val="0000FF"/>
                </a:solidFill>
              </a:rPr>
              <a:t>Bravo</a:t>
            </a:r>
            <a:r>
              <a:rPr lang="da" sz="1800">
                <a:solidFill>
                  <a:srgbClr val="0000FF"/>
                </a:solidFill>
              </a:rPr>
              <a:t> </a:t>
            </a:r>
            <a:r>
              <a:rPr lang="da">
                <a:solidFill>
                  <a:schemeClr val="dk1"/>
                </a:solidFill>
              </a:rPr>
              <a:t>aux Petits. Challenge relevé. Gagné!!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>
                <a:solidFill>
                  <a:schemeClr val="dk1"/>
                </a:solidFill>
              </a:rPr>
              <a:t>                                                                              </a:t>
            </a:r>
            <a:r>
              <a:rPr b="1" lang="da">
                <a:solidFill>
                  <a:schemeClr val="dk1"/>
                </a:solidFill>
              </a:rPr>
              <a:t> </a:t>
            </a:r>
            <a:r>
              <a:rPr b="1" lang="da" sz="1800">
                <a:solidFill>
                  <a:srgbClr val="0000FF"/>
                </a:solidFill>
              </a:rPr>
              <a:t>Bravo</a:t>
            </a:r>
            <a:r>
              <a:rPr lang="da">
                <a:solidFill>
                  <a:schemeClr val="dk1"/>
                </a:solidFill>
              </a:rPr>
              <a:t> aux mentors.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</a:t>
            </a:r>
            <a:r>
              <a:rPr lang="da">
                <a:solidFill>
                  <a:srgbClr val="0000FF"/>
                </a:solidFill>
              </a:rPr>
              <a:t> </a:t>
            </a:r>
            <a:r>
              <a:rPr b="1" lang="da">
                <a:solidFill>
                  <a:srgbClr val="0000FF"/>
                </a:solidFill>
              </a:rPr>
              <a:t>Ottavia (3ème)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  </a:t>
            </a:r>
            <a:r>
              <a:rPr b="1" lang="da">
                <a:solidFill>
                  <a:srgbClr val="0000FF"/>
                </a:solidFill>
              </a:rPr>
              <a:t>Quentin (CM2)</a:t>
            </a:r>
            <a:endParaRPr b="1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                                                                                                                                                      </a:t>
            </a:r>
            <a:r>
              <a:rPr b="1" lang="da">
                <a:solidFill>
                  <a:srgbClr val="0000FF"/>
                </a:solidFill>
              </a:rPr>
              <a:t>Beatrice (6ème)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825" y="76850"/>
            <a:ext cx="5684150" cy="10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 b="12303" l="0" r="0" t="0"/>
          <a:stretch/>
        </p:blipFill>
        <p:spPr>
          <a:xfrm>
            <a:off x="3386706" y="2664625"/>
            <a:ext cx="1849820" cy="216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3476" y="2454850"/>
            <a:ext cx="1536200" cy="216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6">
            <a:alphaModFix/>
          </a:blip>
          <a:srcRect b="0" l="0" r="0" t="8273"/>
          <a:stretch/>
        </p:blipFill>
        <p:spPr>
          <a:xfrm>
            <a:off x="5419000" y="2946500"/>
            <a:ext cx="1622177" cy="2050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