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7559675" cx="10080625"/>
  <p:notesSz cx="7559675" cy="10691800"/>
  <p:embeddedFontLst>
    <p:embeddedFont>
      <p:font typeface="Amatic SC"/>
      <p:regular r:id="rId12"/>
      <p:bold r:id="rId13"/>
    </p:embeddedFont>
    <p:embeddedFont>
      <p:font typeface="Lobster"/>
      <p:regular r:id="rId14"/>
    </p:embeddedFont>
    <p:embeddedFont>
      <p:font typeface="Pacifico"/>
      <p:regular r:id="rId15"/>
    </p:embeddedFont>
    <p:embeddedFont>
      <p:font typeface="Allura"/>
      <p:regular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acifico-regular.fntdata"/><Relationship Id="rId14" Type="http://schemas.openxmlformats.org/officeDocument/2006/relationships/font" Target="fonts/Lobster-regular.fntdata"/><Relationship Id="rId17" Type="http://schemas.openxmlformats.org/officeDocument/2006/relationships/font" Target="fonts/Comfortaa-regular.fntdata"/><Relationship Id="rId16" Type="http://schemas.openxmlformats.org/officeDocument/2006/relationships/font" Target="fonts/Allur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7c47b5a8e_0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7c47b5a8e_0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652732bb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652732bb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606e48676_0_1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606e48676_0_1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7f7fd3ac5_1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7f7fd3ac5_1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606efd19f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606efd19f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-2585140" y="2446061"/>
            <a:ext cx="91809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263885" y="1839236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488" y="342470"/>
            <a:ext cx="907170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70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-1202350" y="2632990"/>
            <a:ext cx="907170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10077" y="6887175"/>
            <a:ext cx="23766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88898" y="6887175"/>
            <a:ext cx="3233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314437" y="6887175"/>
            <a:ext cx="23766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98400" y="2533875"/>
            <a:ext cx="6151715" cy="1076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5052" y="373275"/>
            <a:ext cx="790023" cy="81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48245" y="1314675"/>
            <a:ext cx="1451615" cy="7968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044925" y="807600"/>
            <a:ext cx="7623000" cy="10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10 au 14 Décembre 2018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0" name="Google Shape;70;p16"/>
          <p:cNvPicPr preferRelativeResize="0"/>
          <p:nvPr/>
        </p:nvPicPr>
        <p:blipFill rotWithShape="1">
          <a:blip r:embed="rId3">
            <a:alphaModFix/>
          </a:blip>
          <a:srcRect b="36039" l="0" r="0" t="23965"/>
          <a:stretch/>
        </p:blipFill>
        <p:spPr>
          <a:xfrm>
            <a:off x="12521600" y="5130800"/>
            <a:ext cx="2262225" cy="3779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6"/>
          <p:cNvSpPr txBox="1"/>
          <p:nvPr/>
        </p:nvSpPr>
        <p:spPr>
          <a:xfrm>
            <a:off x="-1960625" y="1376200"/>
            <a:ext cx="11310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/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56175" y="6773425"/>
            <a:ext cx="1950350" cy="129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0" y="1891400"/>
            <a:ext cx="10080600" cy="56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5B0F00"/>
                </a:solidFill>
              </a:rPr>
              <a:t>                         </a:t>
            </a:r>
            <a:r>
              <a:rPr b="1" lang="fr" sz="2200">
                <a:solidFill>
                  <a:srgbClr val="5B0F00"/>
                </a:solidFill>
              </a:rPr>
              <a:t>Conseils des classes du 1</a:t>
            </a:r>
            <a:r>
              <a:rPr b="1" lang="fr">
                <a:solidFill>
                  <a:srgbClr val="5B0F00"/>
                </a:solidFill>
              </a:rPr>
              <a:t>er</a:t>
            </a:r>
            <a:r>
              <a:rPr b="1" lang="fr" sz="2200">
                <a:solidFill>
                  <a:srgbClr val="5B0F00"/>
                </a:solidFill>
              </a:rPr>
              <a:t> trimestre </a:t>
            </a:r>
            <a:endParaRPr b="1" sz="2200">
              <a:solidFill>
                <a:srgbClr val="5B0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 u="sng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LUNDI 10 </a:t>
            </a:r>
            <a:endParaRPr b="1" sz="2800" u="sng">
              <a:solidFill>
                <a:srgbClr val="741B47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b="1" lang="fr" sz="1800">
                <a:solidFill>
                  <a:schemeClr val="dk1"/>
                </a:solidFill>
              </a:rPr>
              <a:t>5A</a:t>
            </a:r>
            <a:r>
              <a:rPr lang="fr" sz="1800">
                <a:solidFill>
                  <a:schemeClr val="dk1"/>
                </a:solidFill>
              </a:rPr>
              <a:t>, PP, Mme Gruffé, préside Mme Charbonnier à 17h00.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</a:t>
            </a:r>
            <a:r>
              <a:rPr b="1" lang="fr" sz="1800">
                <a:solidFill>
                  <a:schemeClr val="dk1"/>
                </a:solidFill>
              </a:rPr>
              <a:t>1ES</a:t>
            </a:r>
            <a:r>
              <a:rPr lang="fr" sz="1800">
                <a:solidFill>
                  <a:schemeClr val="dk1"/>
                </a:solidFill>
              </a:rPr>
              <a:t>, PP, Mme Chevassus, préside Mme.Charbonnier  à 18H00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Salle 103 :</a:t>
            </a:r>
            <a:r>
              <a:rPr b="1" lang="fr" sz="1800">
                <a:solidFill>
                  <a:schemeClr val="dk1"/>
                </a:solidFill>
              </a:rPr>
              <a:t>            4A, </a:t>
            </a:r>
            <a:r>
              <a:rPr lang="fr" sz="1800">
                <a:solidFill>
                  <a:schemeClr val="dk1"/>
                </a:solidFill>
              </a:rPr>
              <a:t>PP, M Nevot, préside M.Bocquel à 18h00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800" u="sng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mARDI 11 </a:t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Salle 103 :</a:t>
            </a:r>
            <a:r>
              <a:rPr b="1" lang="fr" sz="1800">
                <a:solidFill>
                  <a:schemeClr val="dk1"/>
                </a:solidFill>
              </a:rPr>
              <a:t> 3C</a:t>
            </a:r>
            <a:r>
              <a:rPr lang="fr" sz="1800">
                <a:solidFill>
                  <a:schemeClr val="dk1"/>
                </a:solidFill>
              </a:rPr>
              <a:t>, PP, M Desoindre, préside Mme Charbonnier à 17h00.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b="1" lang="fr" sz="1800">
                <a:solidFill>
                  <a:schemeClr val="dk1"/>
                </a:solidFill>
              </a:rPr>
              <a:t>6D</a:t>
            </a:r>
            <a:r>
              <a:rPr lang="fr" sz="1800">
                <a:solidFill>
                  <a:schemeClr val="dk1"/>
                </a:solidFill>
              </a:rPr>
              <a:t>, PP, M Fontan, préside M.Bocquel à 17h00.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</a:t>
            </a:r>
            <a:r>
              <a:rPr b="1" lang="fr" sz="1800">
                <a:solidFill>
                  <a:schemeClr val="dk1"/>
                </a:solidFill>
              </a:rPr>
              <a:t>3B</a:t>
            </a:r>
            <a:r>
              <a:rPr lang="fr" sz="1800">
                <a:solidFill>
                  <a:schemeClr val="dk1"/>
                </a:solidFill>
              </a:rPr>
              <a:t>, PP, Mme Calani, préside M.Bocquel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 u="sng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JEUDI 13</a:t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Salle de Réunion:</a:t>
            </a:r>
            <a:r>
              <a:rPr b="1" lang="fr" sz="1800">
                <a:solidFill>
                  <a:schemeClr val="dk1"/>
                </a:solidFill>
              </a:rPr>
              <a:t> 5C, PP,</a:t>
            </a:r>
            <a:r>
              <a:rPr lang="fr" sz="1800">
                <a:solidFill>
                  <a:schemeClr val="dk1"/>
                </a:solidFill>
              </a:rPr>
              <a:t> M Gauthier, préside Mme Charbonnier à 17h00.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0000"/>
                </a:solidFill>
              </a:rPr>
              <a:t>                              </a:t>
            </a:r>
            <a:r>
              <a:rPr b="1" lang="fr" sz="1800">
                <a:solidFill>
                  <a:srgbClr val="FF0000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3A</a:t>
            </a:r>
            <a:r>
              <a:rPr lang="fr" sz="1800">
                <a:solidFill>
                  <a:schemeClr val="dk1"/>
                </a:solidFill>
              </a:rPr>
              <a:t>, PP,Mme Della Franca,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préside Mme Charbonnier à 18h00.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Salle 103 :</a:t>
            </a:r>
            <a:r>
              <a:rPr b="1" lang="fr" sz="1800">
                <a:solidFill>
                  <a:schemeClr val="dk1"/>
                </a:solidFill>
              </a:rPr>
              <a:t> 5B, </a:t>
            </a:r>
            <a:r>
              <a:rPr lang="fr" sz="1800">
                <a:solidFill>
                  <a:schemeClr val="dk1"/>
                </a:solidFill>
              </a:rPr>
              <a:t>PP, Mme Perquin, préside M Bocquel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10972650" y="4770750"/>
            <a:ext cx="64035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1279363" y="557550"/>
            <a:ext cx="75219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10 au 14 décembre 2018 </a:t>
            </a:r>
            <a:endParaRPr/>
          </a:p>
        </p:txBody>
      </p:sp>
      <p:sp>
        <p:nvSpPr>
          <p:cNvPr id="80" name="Google Shape;80;p17"/>
          <p:cNvSpPr txBox="1"/>
          <p:nvPr/>
        </p:nvSpPr>
        <p:spPr>
          <a:xfrm>
            <a:off x="43650" y="1330900"/>
            <a:ext cx="10080600" cy="62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10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fr" sz="38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fr" sz="1800">
                <a:solidFill>
                  <a:srgbClr val="FF0000"/>
                </a:solidFill>
              </a:rPr>
              <a:t> Aula Magna: </a:t>
            </a:r>
            <a:r>
              <a:rPr b="1" lang="fr" sz="1800">
                <a:solidFill>
                  <a:schemeClr val="dk1"/>
                </a:solidFill>
              </a:rPr>
              <a:t>Mat 3 et 4, </a:t>
            </a:r>
            <a:r>
              <a:rPr lang="fr" sz="1800">
                <a:solidFill>
                  <a:schemeClr val="dk1"/>
                </a:solidFill>
              </a:rPr>
              <a:t>Chorale de 13h30 à 14h30.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b="1" lang="fr" sz="1800">
                <a:solidFill>
                  <a:schemeClr val="dk1"/>
                </a:solidFill>
              </a:rPr>
              <a:t>CE 2A et D, Musique, </a:t>
            </a:r>
            <a:r>
              <a:rPr lang="fr" sz="1800">
                <a:solidFill>
                  <a:schemeClr val="dk1"/>
                </a:solidFill>
              </a:rPr>
              <a:t>séance pour les parents de 15h00 à 16h00.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CP B et D, </a:t>
            </a:r>
            <a:r>
              <a:rPr lang="fr" sz="1800">
                <a:solidFill>
                  <a:schemeClr val="dk1"/>
                </a:solidFill>
              </a:rPr>
              <a:t>Exposition Picasso au Palazzo Reale.               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FF0000"/>
                </a:solidFill>
              </a:rPr>
              <a:t> 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11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lang="fr" sz="1800">
                <a:solidFill>
                  <a:schemeClr val="dk1"/>
                </a:solidFill>
              </a:rPr>
              <a:t>Réunion</a:t>
            </a:r>
            <a:r>
              <a:rPr b="1" lang="fr" sz="18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de la cellule sur la formation continue  à 16h00.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  Réunion</a:t>
            </a:r>
            <a:r>
              <a:rPr lang="fr" sz="1800">
                <a:solidFill>
                  <a:schemeClr val="dk1"/>
                </a:solidFill>
              </a:rPr>
              <a:t> syndicale du </a:t>
            </a:r>
            <a:r>
              <a:rPr lang="fr" sz="1800" u="sng">
                <a:solidFill>
                  <a:schemeClr val="dk1"/>
                </a:solidFill>
              </a:rPr>
              <a:t>comitato degli iscritti</a:t>
            </a:r>
            <a:r>
              <a:rPr lang="fr" sz="1800">
                <a:solidFill>
                  <a:schemeClr val="dk1"/>
                </a:solidFill>
              </a:rPr>
              <a:t> de 16h à 18h00.  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  Réunion </a:t>
            </a:r>
            <a:r>
              <a:rPr lang="fr" sz="1800">
                <a:solidFill>
                  <a:schemeClr val="dk1"/>
                </a:solidFill>
              </a:rPr>
              <a:t>CHSCT(comité d’hygiène, sécurité et conditions de travail) à 11h00.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                         Aula Magna: </a:t>
            </a:r>
            <a:r>
              <a:rPr b="1" lang="fr" sz="1800"/>
              <a:t>CM1,</a:t>
            </a:r>
            <a:r>
              <a:rPr b="1" lang="fr" sz="1800">
                <a:solidFill>
                  <a:srgbClr val="FF0000"/>
                </a:solidFill>
              </a:rPr>
              <a:t> </a:t>
            </a:r>
            <a:r>
              <a:rPr lang="fr" sz="1800"/>
              <a:t>École et Cinéma de 8h30 à 11h30.</a:t>
            </a:r>
            <a:endParaRPr sz="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                    </a:t>
            </a:r>
            <a:r>
              <a:rPr b="1" lang="fr" sz="1800"/>
              <a:t>CE1B, </a:t>
            </a:r>
            <a:r>
              <a:rPr lang="fr" sz="1800"/>
              <a:t>Répétition spectacle de 13h00 à 14h00.</a:t>
            </a:r>
            <a:endParaRPr sz="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rgbClr val="4C113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</a:t>
            </a:r>
            <a:r>
              <a:rPr b="1" lang="fr" sz="1800"/>
              <a:t>                        CM2, </a:t>
            </a:r>
            <a:r>
              <a:rPr lang="fr" sz="1800"/>
              <a:t>Mme Amico, présentation du projet Musique aux parents.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.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FF0000"/>
                </a:solidFill>
              </a:rPr>
              <a:t>                                                    </a:t>
            </a:r>
            <a:r>
              <a:rPr b="1" lang="fr" sz="1800">
                <a:solidFill>
                  <a:srgbClr val="FF0000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</a:t>
            </a:r>
            <a:r>
              <a:rPr lang="fr" sz="1800">
                <a:solidFill>
                  <a:schemeClr val="dk1"/>
                </a:solidFill>
              </a:rPr>
              <a:t>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91321A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13878625" y="5414425"/>
            <a:ext cx="600450" cy="53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74350" y="4359588"/>
            <a:ext cx="809000" cy="8451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10909975" y="4991725"/>
            <a:ext cx="406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900">
                <a:solidFill>
                  <a:schemeClr val="dk1"/>
                </a:solidFill>
              </a:rPr>
              <a:t> </a:t>
            </a:r>
            <a:endParaRPr sz="1900"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5">
            <a:alphaModFix/>
          </a:blip>
          <a:srcRect b="16359" l="0" r="0" t="0"/>
          <a:stretch/>
        </p:blipFill>
        <p:spPr>
          <a:xfrm>
            <a:off x="-4559025" y="2623725"/>
            <a:ext cx="2475850" cy="115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1260463" y="697525"/>
            <a:ext cx="75597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/>
        </p:nvSpPr>
        <p:spPr>
          <a:xfrm>
            <a:off x="0" y="1860825"/>
            <a:ext cx="10252500" cy="56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1346388" y="590125"/>
            <a:ext cx="75597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10 au 14 décembre 2018</a:t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25" y="1731950"/>
            <a:ext cx="10080600" cy="58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13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b="1" lang="fr" sz="1800">
                <a:solidFill>
                  <a:schemeClr val="dk1"/>
                </a:solidFill>
              </a:rPr>
              <a:t>MAT 3 et 4, </a:t>
            </a:r>
            <a:r>
              <a:rPr lang="fr" sz="1800">
                <a:solidFill>
                  <a:schemeClr val="dk1"/>
                </a:solidFill>
              </a:rPr>
              <a:t>Répétition, chorale de Noël de 9h00 à 10h00.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4C1130"/>
                </a:solidFill>
              </a:rPr>
              <a:t>Jury Primaire</a:t>
            </a:r>
            <a:r>
              <a:rPr lang="fr" sz="1800">
                <a:solidFill>
                  <a:srgbClr val="4C1130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de sélection des candidats pour </a:t>
            </a:r>
            <a:r>
              <a:rPr lang="fr" sz="1800" u="sng">
                <a:solidFill>
                  <a:schemeClr val="dk1"/>
                </a:solidFill>
              </a:rPr>
              <a:t>Ambassadeurs en herbe</a:t>
            </a:r>
            <a:r>
              <a:rPr lang="fr" sz="1800">
                <a:solidFill>
                  <a:schemeClr val="dk1"/>
                </a:solidFill>
              </a:rPr>
              <a:t> de 13h00 à 16h00.</a:t>
            </a:r>
            <a:r>
              <a:rPr b="1" lang="fr" sz="1800">
                <a:solidFill>
                  <a:schemeClr val="dk1"/>
                </a:solidFill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 CE 2 A et B, </a:t>
            </a:r>
            <a:r>
              <a:rPr lang="fr" sz="1800">
                <a:solidFill>
                  <a:schemeClr val="dk1"/>
                </a:solidFill>
              </a:rPr>
              <a:t>visite du quartier Porta Nuova.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b="1" lang="fr" sz="1800">
                <a:solidFill>
                  <a:schemeClr val="dk1"/>
                </a:solidFill>
              </a:rPr>
              <a:t>4ème D</a:t>
            </a:r>
            <a:r>
              <a:rPr lang="fr" sz="1800">
                <a:solidFill>
                  <a:schemeClr val="dk1"/>
                </a:solidFill>
              </a:rPr>
              <a:t>, visite de l’École Japonaise. Professeure responsable : Mme Bonnet.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14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lang="fr" sz="2400">
                <a:solidFill>
                  <a:schemeClr val="dk1"/>
                </a:solidFill>
              </a:rPr>
              <a:t>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b="1" lang="fr" sz="1800">
                <a:solidFill>
                  <a:schemeClr val="dk1"/>
                </a:solidFill>
              </a:rPr>
              <a:t> Term, </a:t>
            </a:r>
            <a:r>
              <a:rPr lang="fr" sz="1800">
                <a:solidFill>
                  <a:schemeClr val="dk1"/>
                </a:solidFill>
              </a:rPr>
              <a:t>Toutes séries, Histoire-Géographie de 13h00 à 18h00.                 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</a:t>
            </a:r>
            <a:r>
              <a:rPr b="1" lang="fr" sz="1800">
                <a:solidFill>
                  <a:schemeClr val="dk1"/>
                </a:solidFill>
              </a:rPr>
              <a:t>       </a:t>
            </a:r>
            <a:r>
              <a:rPr b="1" lang="fr" sz="1800">
                <a:solidFill>
                  <a:srgbClr val="4C1130"/>
                </a:solidFill>
              </a:rPr>
              <a:t>   CPC,</a:t>
            </a:r>
            <a:r>
              <a:rPr lang="fr" sz="1800">
                <a:solidFill>
                  <a:srgbClr val="4C1130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Spectacle de Noël de 8h30 à 10h00.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 CM 2 C, </a:t>
            </a:r>
            <a:r>
              <a:rPr lang="fr" sz="1800">
                <a:solidFill>
                  <a:schemeClr val="dk1"/>
                </a:solidFill>
              </a:rPr>
              <a:t>Visite de la Biblioteca Braidense.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600">
                <a:solidFill>
                  <a:schemeClr val="dk1"/>
                </a:solidFill>
              </a:rPr>
              <a:t>                                               </a:t>
            </a:r>
            <a:r>
              <a:rPr b="1" lang="fr" sz="1800">
                <a:solidFill>
                  <a:schemeClr val="dk1"/>
                </a:solidFill>
              </a:rPr>
              <a:t>CE 2 C et D, </a:t>
            </a:r>
            <a:r>
              <a:rPr lang="fr" sz="1800">
                <a:solidFill>
                  <a:schemeClr val="dk1"/>
                </a:solidFill>
              </a:rPr>
              <a:t>Visite de Porta Nuova.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</a:t>
            </a:r>
            <a:r>
              <a:rPr b="1" lang="fr" sz="1800">
                <a:solidFill>
                  <a:schemeClr val="dk1"/>
                </a:solidFill>
              </a:rPr>
              <a:t> Les 6è, </a:t>
            </a:r>
            <a:r>
              <a:rPr lang="fr" sz="1800">
                <a:solidFill>
                  <a:schemeClr val="dk1"/>
                </a:solidFill>
              </a:rPr>
              <a:t>Journée badminton,au milano palabadminton la matinée, Réf. Mme Pecis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</a:t>
            </a:r>
            <a:r>
              <a:rPr b="1" lang="fr" sz="1800">
                <a:solidFill>
                  <a:schemeClr val="dk1"/>
                </a:solidFill>
              </a:rPr>
              <a:t>2des A et B</a:t>
            </a:r>
            <a:r>
              <a:rPr lang="fr" sz="1800">
                <a:solidFill>
                  <a:schemeClr val="dk1"/>
                </a:solidFill>
              </a:rPr>
              <a:t>, Planetarium de Milan de 13h00 à 16h00, Ref: Mme Guieu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lang="fr" sz="2400"/>
              <a:t> 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974950" y="617900"/>
            <a:ext cx="7559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98" name="Google Shape;98;p19"/>
          <p:cNvSpPr txBox="1"/>
          <p:nvPr/>
        </p:nvSpPr>
        <p:spPr>
          <a:xfrm>
            <a:off x="25" y="1564225"/>
            <a:ext cx="10080600" cy="59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</a:t>
            </a:r>
            <a:r>
              <a:rPr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</a:t>
            </a:r>
            <a:r>
              <a:rPr lang="fr" sz="2400">
                <a:solidFill>
                  <a:srgbClr val="0B5394"/>
                </a:solidFill>
              </a:rPr>
              <a:t>POURSUIT LE PROJET APPARTENANCE ET SOLIDARITÉ,</a:t>
            </a:r>
            <a:endParaRPr sz="24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</a:rPr>
              <a:t>    des SWEAT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fr" sz="2400">
                <a:solidFill>
                  <a:srgbClr val="0000FF"/>
                </a:solidFill>
              </a:rPr>
              <a:t> </a:t>
            </a:r>
            <a:r>
              <a:rPr lang="fr" sz="2400">
                <a:solidFill>
                  <a:srgbClr val="0B5394"/>
                </a:solidFill>
              </a:rPr>
              <a:t>à capuche en noir et en blanc de XS à XL </a:t>
            </a:r>
            <a:endParaRPr sz="24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B5394"/>
                </a:solidFill>
              </a:rPr>
              <a:t>                           en vente à partir du lundi 17 décembre à € 25.00.</a:t>
            </a:r>
            <a:endParaRPr sz="24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b="1" lang="fr" sz="2400">
                <a:solidFill>
                  <a:schemeClr val="hlink"/>
                </a:solidFill>
              </a:rPr>
              <a:t>Les bénéfices seront reversés à l’Association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“en route vers le népal, de l’aide pour les enfants en place”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fr" sz="2400">
                <a:solidFill>
                  <a:schemeClr val="hlink"/>
                </a:solidFill>
              </a:rPr>
              <a:t> idée et projet d’une ancienne Stendhalienne..</a:t>
            </a:r>
            <a:endParaRPr sz="24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         </a:t>
            </a:r>
            <a:r>
              <a:rPr b="1" lang="fr" sz="2200">
                <a:solidFill>
                  <a:schemeClr val="hlink"/>
                </a:solidFill>
              </a:rPr>
              <a:t>Du 04 au 20 décembre tous les mardi et jeudi à 15h00 dans le hall : </a:t>
            </a:r>
            <a:endParaRPr b="1" sz="22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hlink"/>
                </a:solidFill>
              </a:rPr>
              <a:t>        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nspiré de la tradition américaine</a:t>
            </a:r>
            <a:r>
              <a:rPr lang="fr" sz="2400">
                <a:solidFill>
                  <a:schemeClr val="hlink"/>
                </a:solidFill>
              </a:rPr>
              <a:t> </a:t>
            </a:r>
            <a:endParaRPr b="1" sz="22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</a:t>
            </a:r>
            <a:endParaRPr b="1" sz="18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</a:t>
            </a:r>
            <a:r>
              <a:rPr lang="fr" sz="800">
                <a:solidFill>
                  <a:schemeClr val="hlink"/>
                </a:solidFill>
              </a:rPr>
              <a:t>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Offrez des candy canes!! En vente à € 1.00</a:t>
            </a:r>
            <a:endParaRPr sz="18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</a:rPr>
              <a:t>    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r>
              <a:rPr b="1" lang="fr" sz="1800">
                <a:solidFill>
                  <a:schemeClr val="hlink"/>
                </a:solidFill>
              </a:rPr>
              <a:t>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</a:t>
            </a:r>
            <a:endParaRPr b="1"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631594" y="1397450"/>
            <a:ext cx="701706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 rotWithShape="1">
          <a:blip r:embed="rId4">
            <a:alphaModFix/>
          </a:blip>
          <a:srcRect b="18955" l="0" r="0" t="21078"/>
          <a:stretch/>
        </p:blipFill>
        <p:spPr>
          <a:xfrm>
            <a:off x="-5443275" y="2139101"/>
            <a:ext cx="4021850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94425" y="331915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988677" y="4064000"/>
            <a:ext cx="924150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-3988675" y="4990875"/>
            <a:ext cx="775924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3894425" y="650700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88662" y="5580125"/>
            <a:ext cx="924125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779775" y="5526417"/>
            <a:ext cx="775925" cy="183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 rotWithShape="1">
          <a:blip r:embed="rId10">
            <a:alphaModFix/>
          </a:blip>
          <a:srcRect b="13442" l="7905" r="63051" t="36880"/>
          <a:stretch/>
        </p:blipFill>
        <p:spPr>
          <a:xfrm>
            <a:off x="452875" y="2736300"/>
            <a:ext cx="1759221" cy="10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11">
            <a:alphaModFix/>
          </a:blip>
          <a:srcRect b="14558" l="1305" r="1305" t="11086"/>
          <a:stretch/>
        </p:blipFill>
        <p:spPr>
          <a:xfrm>
            <a:off x="5635396" y="5168150"/>
            <a:ext cx="1966429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 rotWithShape="1">
          <a:blip r:embed="rId12">
            <a:alphaModFix/>
          </a:blip>
          <a:srcRect b="9106" l="24374" r="20128" t="6576"/>
          <a:stretch/>
        </p:blipFill>
        <p:spPr>
          <a:xfrm>
            <a:off x="4728688" y="4990875"/>
            <a:ext cx="623275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4096050" y="617900"/>
            <a:ext cx="16896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 rotWithShape="1">
          <a:blip r:embed="rId13">
            <a:alphaModFix/>
          </a:blip>
          <a:srcRect b="16492" l="0" r="0" t="8505"/>
          <a:stretch/>
        </p:blipFill>
        <p:spPr>
          <a:xfrm>
            <a:off x="1916950" y="5426375"/>
            <a:ext cx="1759225" cy="1778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/>
        </p:nvSpPr>
        <p:spPr>
          <a:xfrm>
            <a:off x="25" y="-125"/>
            <a:ext cx="10080600" cy="7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000FF"/>
                </a:solidFill>
              </a:rPr>
              <a:t>                             </a:t>
            </a:r>
            <a:endParaRPr b="1" sz="3000">
              <a:solidFill>
                <a:srgbClr val="A64D79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</a:rPr>
              <a:t>                                                   </a:t>
            </a:r>
            <a:r>
              <a:rPr b="1" lang="fr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</a:t>
            </a:r>
            <a:r>
              <a:rPr lang="fr" sz="2400"/>
              <a:t> L’Association se veut le trait d’union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entre anciens de différentes générations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par la création d’événements, de suivi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de Parcoursup, d’implication dans la vie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de l’Établissement et de certaines activités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dédiées aux élèves comme la bourse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</a:t>
            </a:r>
            <a:r>
              <a:rPr lang="fr" sz="2400"/>
              <a:t>musicale</a:t>
            </a:r>
            <a:r>
              <a:rPr lang="fr" sz="2400">
                <a:solidFill>
                  <a:srgbClr val="980000"/>
                </a:solidFill>
              </a:rPr>
              <a:t> </a:t>
            </a:r>
            <a:r>
              <a:rPr b="1" lang="fr" sz="2400">
                <a:solidFill>
                  <a:srgbClr val="0000FF"/>
                </a:solidFill>
              </a:rPr>
              <a:t>Claudia colombo</a:t>
            </a:r>
            <a:r>
              <a:rPr lang="fr" sz="2400">
                <a:solidFill>
                  <a:srgbClr val="0000FF"/>
                </a:solidFill>
              </a:rPr>
              <a:t> </a:t>
            </a:r>
            <a:r>
              <a:rPr lang="fr" sz="2400"/>
              <a:t>dont  les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modalités seront bientôt publiées.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</a:t>
            </a:r>
            <a:r>
              <a:rPr b="1" lang="fr" sz="2400">
                <a:solidFill>
                  <a:srgbClr val="980000"/>
                </a:solidFill>
              </a:rPr>
              <a:t>Avez vous des Anciens dans votre famille?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</a:t>
            </a:r>
            <a:r>
              <a:rPr lang="fr" sz="2400"/>
              <a:t> contact: </a:t>
            </a:r>
            <a:r>
              <a:rPr lang="fr" sz="2400">
                <a:solidFill>
                  <a:srgbClr val="0000FF"/>
                </a:solidFill>
              </a:rPr>
              <a:t>anciensstendhal.milan@gmail.com</a:t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</a:t>
            </a:r>
            <a:r>
              <a:rPr b="1" lang="fr" sz="2400">
                <a:solidFill>
                  <a:srgbClr val="980000"/>
                </a:solidFill>
              </a:rPr>
              <a:t>Vous aussi vous serez”Ancien” de Stendhal un jour…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  L’AALSMI rend un dernier hommage à un Ancien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   Stendhalien, il nous a quitté prématurément..              C’était                      M. Alan Ghitis(il aurait eu 40 ans dans qq jours)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Term (B)Prom 94/95                                         </a:t>
            </a:r>
            <a:endParaRPr sz="2400">
              <a:solidFill>
                <a:srgbClr val="980000"/>
              </a:solidFill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2606075" y="130275"/>
            <a:ext cx="1697375" cy="118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725" y="1632200"/>
            <a:ext cx="3672451" cy="263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-6034850" y="2405350"/>
            <a:ext cx="2663100" cy="146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1F497D"/>
              </a:solidFill>
            </a:endParaRPr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8525" y="5648250"/>
            <a:ext cx="1438925" cy="182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0" y="0"/>
            <a:ext cx="10080600" cy="7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   </a:t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9900FF"/>
                </a:solidFill>
              </a:rPr>
              <a:t>          </a:t>
            </a:r>
            <a:endParaRPr b="1" sz="1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                      </a:t>
            </a:r>
            <a:endParaRPr b="1" sz="24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9900FF"/>
                </a:solidFill>
              </a:rPr>
              <a:t>                     </a:t>
            </a:r>
            <a:r>
              <a:rPr b="1" lang="fr" sz="2400">
                <a:solidFill>
                  <a:srgbClr val="9900FF"/>
                </a:solidFill>
              </a:rPr>
              <a:t> </a:t>
            </a:r>
            <a:endParaRPr b="1" sz="24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185425" y="968675"/>
            <a:ext cx="9710400" cy="6610800"/>
          </a:xfrm>
          <a:prstGeom prst="rect">
            <a:avLst/>
          </a:prstGeom>
          <a:gradFill>
            <a:gsLst>
              <a:gs pos="0">
                <a:srgbClr val="FA8D1D"/>
              </a:gs>
              <a:gs pos="100000">
                <a:srgbClr val="E97414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  <a:effectLst>
            <a:reflection blurRad="0" dir="5400000" dist="38100" endA="0" fadeDir="5400012" kx="0" rotWithShape="0" algn="bl" stA="0" stPos="0" sy="-100000" ky="0"/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Règlement :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dk1"/>
                </a:solidFill>
              </a:rPr>
              <a:t>Réalisez un court-métrage de </a:t>
            </a:r>
            <a:r>
              <a:rPr b="1" lang="fr" sz="2000">
                <a:solidFill>
                  <a:schemeClr val="dk1"/>
                </a:solidFill>
              </a:rPr>
              <a:t>1min30s</a:t>
            </a:r>
            <a:r>
              <a:rPr lang="fr" sz="2000">
                <a:solidFill>
                  <a:schemeClr val="dk1"/>
                </a:solidFill>
              </a:rPr>
              <a:t> qui vante l’intérêt du journal numérique :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Ce film doit être </a:t>
            </a:r>
            <a:r>
              <a:rPr b="1" lang="fr" sz="1300">
                <a:solidFill>
                  <a:schemeClr val="dk1"/>
                </a:solidFill>
              </a:rPr>
              <a:t>humoristique</a:t>
            </a:r>
            <a:r>
              <a:rPr lang="fr" sz="1300">
                <a:solidFill>
                  <a:schemeClr val="dk1"/>
                </a:solidFill>
              </a:rPr>
              <a:t> et/ou </a:t>
            </a:r>
            <a:r>
              <a:rPr b="1" lang="fr" sz="1300">
                <a:solidFill>
                  <a:schemeClr val="dk1"/>
                </a:solidFill>
              </a:rPr>
              <a:t>parodique</a:t>
            </a:r>
            <a:r>
              <a:rPr lang="fr" sz="1300">
                <a:solidFill>
                  <a:schemeClr val="dk1"/>
                </a:solidFill>
              </a:rPr>
              <a:t> (parodie de films d’action, d’épouvante, sciences fictions, de publicité 	etc).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Ce film doit être réalisé avec un téléphone portable tenu horizontalement.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Les 	films devront être envoyés par courriel avant le </a:t>
            </a:r>
            <a:r>
              <a:rPr b="1" lang="fr" sz="1800">
                <a:solidFill>
                  <a:schemeClr val="dk1"/>
                </a:solidFill>
              </a:rPr>
              <a:t>16 décembre</a:t>
            </a:r>
            <a:r>
              <a:rPr lang="fr" sz="1800">
                <a:solidFill>
                  <a:schemeClr val="dk1"/>
                </a:solidFill>
              </a:rPr>
              <a:t> à doc@lyceestendhal.it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	</a:t>
            </a:r>
            <a:r>
              <a:rPr b="1" lang="fr" sz="1800">
                <a:solidFill>
                  <a:schemeClr val="dk1"/>
                </a:solidFill>
              </a:rPr>
              <a:t>Le 	meilleur spot sera publié sur la page </a:t>
            </a:r>
            <a:r>
              <a:rPr b="1" lang="fr" sz="1800">
                <a:solidFill>
                  <a:schemeClr val="dk1"/>
                </a:solidFill>
              </a:rPr>
              <a:t>d'accueil</a:t>
            </a:r>
            <a:r>
              <a:rPr b="1" lang="fr" sz="1800">
                <a:solidFill>
                  <a:schemeClr val="dk1"/>
                </a:solidFill>
              </a:rPr>
              <a:t> du journal numérique.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</a:rPr>
              <a:t>Pour toute information adressez-vous à Mme Piras au CDI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b="41080" l="3539" r="3549" t="18107"/>
          <a:stretch/>
        </p:blipFill>
        <p:spPr>
          <a:xfrm>
            <a:off x="1444325" y="968675"/>
            <a:ext cx="7135199" cy="443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