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5143500" cx="9144000"/>
  <p:notesSz cx="6858000" cy="9144000"/>
  <p:embeddedFontLst>
    <p:embeddedFont>
      <p:font typeface="Amatic SC"/>
      <p:regular r:id="rId13"/>
      <p:bold r:id="rId14"/>
    </p:embeddedFont>
    <p:embeddedFont>
      <p:font typeface="Lobster"/>
      <p:regular r:id="rId15"/>
    </p:embeddedFont>
    <p:embeddedFont>
      <p:font typeface="Pacifico"/>
      <p:regular r:id="rId16"/>
    </p:embeddedFont>
    <p:embeddedFont>
      <p:font typeface="EB Garamond"/>
      <p:regular r:id="rId17"/>
      <p:bold r:id="rId18"/>
      <p:italic r:id="rId19"/>
      <p:boldItalic r:id="rId20"/>
    </p:embeddedFont>
    <p:embeddedFont>
      <p:font typeface="Allura"/>
      <p:regular r:id="rId21"/>
    </p:embeddedFont>
    <p:embeddedFont>
      <p:font typeface="Comfortaa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BGaramond-boldItalic.fntdata"/><Relationship Id="rId11" Type="http://schemas.openxmlformats.org/officeDocument/2006/relationships/slide" Target="slides/slide7.xml"/><Relationship Id="rId22" Type="http://schemas.openxmlformats.org/officeDocument/2006/relationships/font" Target="fonts/Comfortaa-regular.fntdata"/><Relationship Id="rId10" Type="http://schemas.openxmlformats.org/officeDocument/2006/relationships/slide" Target="slides/slide6.xml"/><Relationship Id="rId21" Type="http://schemas.openxmlformats.org/officeDocument/2006/relationships/font" Target="fonts/Allura-regular.fntdata"/><Relationship Id="rId13" Type="http://schemas.openxmlformats.org/officeDocument/2006/relationships/font" Target="fonts/AmaticSC-regular.fntdata"/><Relationship Id="rId12" Type="http://schemas.openxmlformats.org/officeDocument/2006/relationships/slide" Target="slides/slide8.xml"/><Relationship Id="rId23" Type="http://schemas.openxmlformats.org/officeDocument/2006/relationships/font" Target="fonts/Comfortaa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Lobster-regular.fntdata"/><Relationship Id="rId14" Type="http://schemas.openxmlformats.org/officeDocument/2006/relationships/font" Target="fonts/AmaticSC-bold.fntdata"/><Relationship Id="rId17" Type="http://schemas.openxmlformats.org/officeDocument/2006/relationships/font" Target="fonts/EBGaramond-regular.fntdata"/><Relationship Id="rId16" Type="http://schemas.openxmlformats.org/officeDocument/2006/relationships/font" Target="fonts/Pacifico-regular.fntdata"/><Relationship Id="rId5" Type="http://schemas.openxmlformats.org/officeDocument/2006/relationships/slide" Target="slides/slide1.xml"/><Relationship Id="rId19" Type="http://schemas.openxmlformats.org/officeDocument/2006/relationships/font" Target="fonts/EBGaramond-italic.fntdata"/><Relationship Id="rId6" Type="http://schemas.openxmlformats.org/officeDocument/2006/relationships/slide" Target="slides/slide2.xml"/><Relationship Id="rId18" Type="http://schemas.openxmlformats.org/officeDocument/2006/relationships/font" Target="fonts/EBGaramond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4a93d778de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4a93d778d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4dfd5877d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4dfd5877d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c896f48d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c896f48d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a93d778de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a93d778de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4a93d778de_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4a93d778de_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4c680b825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4c680b825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4e073ed9e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4e073ed9e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232700" y="729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232700" y="729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4.jp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2700" y="7292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74875" y="604513"/>
            <a:ext cx="8520600" cy="39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11" y="0"/>
            <a:ext cx="463161" cy="47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 rotWithShape="1">
          <a:blip r:embed="rId2">
            <a:alphaModFix/>
          </a:blip>
          <a:srcRect b="9901" l="0" r="68841" t="0"/>
          <a:stretch/>
        </p:blipFill>
        <p:spPr>
          <a:xfrm>
            <a:off x="463150" y="40088"/>
            <a:ext cx="931774" cy="471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/>
          <p:cNvPicPr preferRelativeResize="0"/>
          <p:nvPr/>
        </p:nvPicPr>
        <p:blipFill>
          <a:blip r:embed="rId3">
            <a:alphaModFix amt="56000"/>
          </a:blip>
          <a:stretch>
            <a:fillRect/>
          </a:stretch>
        </p:blipFill>
        <p:spPr>
          <a:xfrm>
            <a:off x="1282427" y="883075"/>
            <a:ext cx="6977161" cy="337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4">
            <a:alphaModFix/>
          </a:blip>
          <a:srcRect b="0" l="8098" r="-2822" t="0"/>
          <a:stretch/>
        </p:blipFill>
        <p:spPr>
          <a:xfrm>
            <a:off x="8212225" y="40100"/>
            <a:ext cx="931774" cy="53997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30.png"/><Relationship Id="rId5" Type="http://schemas.openxmlformats.org/officeDocument/2006/relationships/image" Target="../media/image13.png"/><Relationship Id="rId6" Type="http://schemas.openxmlformats.org/officeDocument/2006/relationships/image" Target="../media/image15.png"/><Relationship Id="rId7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28.png"/><Relationship Id="rId5" Type="http://schemas.openxmlformats.org/officeDocument/2006/relationships/image" Target="../media/image18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Relationship Id="rId4" Type="http://schemas.openxmlformats.org/officeDocument/2006/relationships/image" Target="../media/image21.png"/><Relationship Id="rId5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png"/><Relationship Id="rId4" Type="http://schemas.openxmlformats.org/officeDocument/2006/relationships/image" Target="../media/image26.png"/><Relationship Id="rId5" Type="http://schemas.openxmlformats.org/officeDocument/2006/relationships/image" Target="../media/image29.png"/><Relationship Id="rId6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0" l="8098" r="-2822" t="0"/>
          <a:stretch/>
        </p:blipFill>
        <p:spPr>
          <a:xfrm>
            <a:off x="8092300" y="40100"/>
            <a:ext cx="1051700" cy="60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5975" y="748236"/>
            <a:ext cx="1719925" cy="242222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1195986" y="783046"/>
            <a:ext cx="6120000" cy="3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da" sz="8000">
                <a:latin typeface="Allura"/>
                <a:ea typeface="Allura"/>
                <a:cs typeface="Allura"/>
                <a:sym typeface="Allura"/>
              </a:rPr>
              <a:t>    </a:t>
            </a:r>
            <a:r>
              <a:rPr i="1" lang="da" sz="8000">
                <a:latin typeface="Allura"/>
                <a:ea typeface="Allura"/>
                <a:cs typeface="Allura"/>
                <a:sym typeface="Allura"/>
              </a:rPr>
              <a:t>    </a:t>
            </a:r>
            <a:r>
              <a:rPr b="1" i="1" lang="da" sz="80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Stendhal</a:t>
            </a:r>
            <a:endParaRPr b="1" i="1" sz="7000">
              <a:solidFill>
                <a:srgbClr val="A61C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80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r>
              <a:rPr b="1" lang="da" sz="8000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Hebdo</a:t>
            </a:r>
            <a:r>
              <a:rPr b="1" i="0" lang="da" sz="8000" u="none" cap="none" strike="noStrike">
                <a:solidFill>
                  <a:srgbClr val="A61C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da" sz="10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</a:t>
            </a:r>
            <a:r>
              <a:rPr i="0" lang="da" sz="8000" u="none" cap="none" strike="noStrike">
                <a:solidFill>
                  <a:srgbClr val="000000"/>
                </a:solidFill>
                <a:latin typeface="Allura"/>
                <a:ea typeface="Allura"/>
                <a:cs typeface="Allura"/>
                <a:sym typeface="Allura"/>
              </a:rPr>
              <a:t>  </a:t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 strike="noStrike">
              <a:solidFill>
                <a:srgbClr val="000000"/>
              </a:solidFill>
              <a:latin typeface="Allura"/>
              <a:ea typeface="Allura"/>
              <a:cs typeface="Allura"/>
              <a:sym typeface="Allur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56400" y="845100"/>
            <a:ext cx="9087600" cy="42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2012000" y="0"/>
            <a:ext cx="5566800" cy="6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</a:t>
            </a: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04 au 08 février 2019</a:t>
            </a:r>
            <a:endParaRPr sz="3800"/>
          </a:p>
        </p:txBody>
      </p:sp>
      <p:sp>
        <p:nvSpPr>
          <p:cNvPr id="65" name="Google Shape;65;p14"/>
          <p:cNvSpPr txBox="1"/>
          <p:nvPr/>
        </p:nvSpPr>
        <p:spPr>
          <a:xfrm>
            <a:off x="-14100" y="614400"/>
            <a:ext cx="9172200" cy="45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lundi 04 février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  </a:t>
            </a:r>
            <a:r>
              <a:rPr b="1" lang="da" sz="2400" u="sng">
                <a:solidFill>
                  <a:srgbClr val="94006B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b="1" lang="da" sz="2400">
                <a:solidFill>
                  <a:srgbClr val="FF0000"/>
                </a:solidFill>
              </a:rPr>
              <a:t> </a:t>
            </a:r>
            <a:r>
              <a:rPr b="1" lang="da">
                <a:solidFill>
                  <a:srgbClr val="FF0000"/>
                </a:solidFill>
              </a:rPr>
              <a:t>Aula Magna :</a:t>
            </a:r>
            <a:r>
              <a:rPr b="1" lang="da"/>
              <a:t> MAT 3 </a:t>
            </a:r>
            <a:r>
              <a:rPr lang="da"/>
              <a:t>et </a:t>
            </a:r>
            <a:r>
              <a:rPr b="1" lang="da"/>
              <a:t>4,</a:t>
            </a:r>
            <a:r>
              <a:rPr lang="da"/>
              <a:t> chorale de 13h00 à 14h00.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rgbClr val="FF0000"/>
                </a:solidFill>
              </a:rPr>
              <a:t>                                                     </a:t>
            </a:r>
            <a:r>
              <a:rPr lang="da"/>
              <a:t>Projet</a:t>
            </a:r>
            <a:r>
              <a:rPr lang="da">
                <a:solidFill>
                  <a:srgbClr val="FF0000"/>
                </a:solidFill>
              </a:rPr>
              <a:t> </a:t>
            </a:r>
            <a:r>
              <a:rPr b="1" lang="da"/>
              <a:t>Comédie-Club.</a:t>
            </a:r>
            <a:r>
              <a:rPr lang="da"/>
              <a:t> Espace d’expression libre</a:t>
            </a:r>
            <a:r>
              <a:rPr lang="da">
                <a:solidFill>
                  <a:srgbClr val="FF0000"/>
                </a:solidFill>
              </a:rPr>
              <a:t> </a:t>
            </a:r>
            <a:r>
              <a:rPr lang="da"/>
              <a:t>de 15h00 à 16h00.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/>
              <a:t>Salle de réunion</a:t>
            </a:r>
            <a:r>
              <a:rPr lang="da"/>
              <a:t> : Réunion </a:t>
            </a:r>
            <a:r>
              <a:rPr b="1" lang="da"/>
              <a:t>CVC, CVL</a:t>
            </a:r>
            <a:r>
              <a:rPr lang="da"/>
              <a:t>, exposition des projets des différents groupes, à 15h00.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                Responsable: Mme Charbonnier.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/>
              <a:t>Primaire : </a:t>
            </a:r>
            <a:r>
              <a:rPr lang="da"/>
              <a:t>Accueil de 3 stagiaires de la MFR de l’IREO de St Fulgent jusqu’au 15 Février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rgbClr val="FF0000"/>
                </a:solidFill>
              </a:rPr>
              <a:t>                 </a:t>
            </a:r>
            <a:r>
              <a:rPr lang="da"/>
              <a:t>( Élèves en BAC Pro, service aux personnels et aux territoires) en </a:t>
            </a:r>
            <a:r>
              <a:rPr b="1" lang="da">
                <a:solidFill>
                  <a:srgbClr val="38761D"/>
                </a:solidFill>
              </a:rPr>
              <a:t>Ma</a:t>
            </a:r>
            <a:r>
              <a:rPr b="1" lang="da">
                <a:solidFill>
                  <a:srgbClr val="0000FF"/>
                </a:solidFill>
              </a:rPr>
              <a:t>ter</a:t>
            </a:r>
            <a:r>
              <a:rPr b="1" lang="da">
                <a:solidFill>
                  <a:schemeClr val="accent1"/>
                </a:solidFill>
              </a:rPr>
              <a:t>nelle.</a:t>
            </a:r>
            <a:r>
              <a:rPr b="1" lang="da">
                <a:solidFill>
                  <a:srgbClr val="FFFF00"/>
                </a:solidFill>
              </a:rPr>
              <a:t> </a:t>
            </a:r>
            <a:endParaRPr b="1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mardi 05 février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 :       </a:t>
            </a:r>
            <a:r>
              <a:rPr b="1" lang="da">
                <a:solidFill>
                  <a:schemeClr val="dk1"/>
                </a:solidFill>
              </a:rPr>
              <a:t>CPA, </a:t>
            </a:r>
            <a:r>
              <a:rPr lang="da">
                <a:solidFill>
                  <a:schemeClr val="dk1"/>
                </a:solidFill>
              </a:rPr>
              <a:t>exposition Picasso. Prof. responsable: Mme Chalayer.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                   </a:t>
            </a:r>
            <a:r>
              <a:rPr b="1" lang="da">
                <a:solidFill>
                  <a:schemeClr val="dk1"/>
                </a:solidFill>
              </a:rPr>
              <a:t>1ères</a:t>
            </a:r>
            <a:r>
              <a:rPr lang="da">
                <a:solidFill>
                  <a:schemeClr val="dk1"/>
                </a:solidFill>
              </a:rPr>
              <a:t>,</a:t>
            </a:r>
            <a:r>
              <a:rPr b="1" lang="da">
                <a:solidFill>
                  <a:schemeClr val="dk1"/>
                </a:solidFill>
              </a:rPr>
              <a:t>2des gr</a:t>
            </a:r>
            <a:r>
              <a:rPr lang="da">
                <a:solidFill>
                  <a:schemeClr val="dk1"/>
                </a:solidFill>
              </a:rPr>
              <a:t>, au Piccolo Teatro, le soir.Prof. responsables: M.Cholvy,Mmes Gruffé,Cerati,Lacroix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                   </a:t>
            </a:r>
            <a:r>
              <a:rPr b="1" lang="da">
                <a:solidFill>
                  <a:schemeClr val="dk1"/>
                </a:solidFill>
              </a:rPr>
              <a:t>2des opt. Arts Plastiques</a:t>
            </a:r>
            <a:r>
              <a:rPr lang="da">
                <a:solidFill>
                  <a:schemeClr val="dk1"/>
                </a:solidFill>
              </a:rPr>
              <a:t>, au Naba, stage de peinture. Prof responsable: Mme Riqueur.  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                                                                                                                                  </a:t>
            </a:r>
            <a:r>
              <a:rPr lang="da"/>
              <a:t>                      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</a:t>
            </a:r>
            <a:r>
              <a:rPr lang="da">
                <a:solidFill>
                  <a:srgbClr val="FF0000"/>
                </a:solidFill>
              </a:rPr>
              <a:t>                   </a:t>
            </a:r>
            <a:r>
              <a:rPr b="1" lang="da">
                <a:solidFill>
                  <a:srgbClr val="FF0000"/>
                </a:solidFill>
              </a:rPr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          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da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/>
              <a:t>                                   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/>
              <a:t>                                                 </a:t>
            </a:r>
            <a:r>
              <a:rPr b="1" lang="d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         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2328400" y="1591150"/>
            <a:ext cx="340924" cy="2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5550" y="2652800"/>
            <a:ext cx="930775" cy="4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400" y="4044251"/>
            <a:ext cx="930775" cy="6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/>
        </p:nvSpPr>
        <p:spPr>
          <a:xfrm>
            <a:off x="0" y="1052100"/>
            <a:ext cx="9144000" cy="40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Jeudi 07 février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endParaRPr b="1" sz="24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b="1" lang="da">
                <a:solidFill>
                  <a:srgbClr val="FF0000"/>
                </a:solidFill>
              </a:rPr>
              <a:t>  </a:t>
            </a:r>
            <a:r>
              <a:rPr b="1" lang="da">
                <a:solidFill>
                  <a:schemeClr val="dk1"/>
                </a:solidFill>
              </a:rPr>
              <a:t>Salle de réunion :</a:t>
            </a:r>
            <a:r>
              <a:rPr lang="da">
                <a:solidFill>
                  <a:schemeClr val="dk1"/>
                </a:solidFill>
              </a:rPr>
              <a:t> Réunion annuelle de la sécurité à 10h00.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                 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                                                       </a:t>
            </a:r>
            <a:r>
              <a:rPr b="1" lang="da">
                <a:solidFill>
                  <a:schemeClr val="dk1"/>
                </a:solidFill>
              </a:rPr>
              <a:t>C.E.S.C</a:t>
            </a:r>
            <a:r>
              <a:rPr lang="da">
                <a:solidFill>
                  <a:schemeClr val="dk1"/>
                </a:solidFill>
              </a:rPr>
              <a:t> à 17h00.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rgbClr val="FF0000"/>
                </a:solidFill>
              </a:rPr>
              <a:t>                                                   </a:t>
            </a:r>
            <a:r>
              <a:rPr b="1" lang="d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FF00"/>
                </a:solidFill>
                <a:latin typeface="Amatic SC"/>
                <a:ea typeface="Amatic SC"/>
                <a:cs typeface="Amatic SC"/>
                <a:sym typeface="Amatic SC"/>
              </a:rPr>
              <a:t>Sortie : </a:t>
            </a:r>
            <a:r>
              <a:rPr b="1" lang="da">
                <a:solidFill>
                  <a:schemeClr val="dk1"/>
                </a:solidFill>
              </a:rPr>
              <a:t>CPBC, </a:t>
            </a:r>
            <a:r>
              <a:rPr lang="da">
                <a:solidFill>
                  <a:schemeClr val="dk1"/>
                </a:solidFill>
              </a:rPr>
              <a:t>à l’exposition Picasso. Prof responsable : Mme Boyer.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chemeClr val="dk1"/>
                </a:solidFill>
              </a:rPr>
              <a:t>               </a:t>
            </a:r>
            <a:r>
              <a:rPr b="1" lang="da">
                <a:solidFill>
                  <a:schemeClr val="dk1"/>
                </a:solidFill>
              </a:rPr>
              <a:t>MAT5, </a:t>
            </a:r>
            <a:r>
              <a:rPr lang="da">
                <a:solidFill>
                  <a:schemeClr val="dk1"/>
                </a:solidFill>
              </a:rPr>
              <a:t>“Le forme dell’acqua”, Galleria d’Italia. Prof responsable : Mme Bellanger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 u="sng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vendredi 08 février</a:t>
            </a:r>
            <a:r>
              <a:rPr b="1" lang="da" sz="24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endParaRPr b="1" sz="2400">
              <a:solidFill>
                <a:srgbClr val="94006B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2400">
                <a:solidFill>
                  <a:srgbClr val="0066CC"/>
                </a:solidFill>
                <a:latin typeface="Amatic SC"/>
                <a:ea typeface="Amatic SC"/>
                <a:cs typeface="Amatic SC"/>
                <a:sym typeface="Amatic SC"/>
              </a:rPr>
              <a:t>Intra Muros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:</a:t>
            </a:r>
            <a:r>
              <a:rPr lang="da" sz="3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da">
                <a:solidFill>
                  <a:srgbClr val="FF0000"/>
                </a:solidFill>
              </a:rPr>
              <a:t>Aula Magna:</a:t>
            </a:r>
            <a:r>
              <a:rPr lang="da">
                <a:solidFill>
                  <a:schemeClr val="dk1"/>
                </a:solidFill>
              </a:rPr>
              <a:t> </a:t>
            </a:r>
            <a:r>
              <a:rPr b="1" lang="da">
                <a:solidFill>
                  <a:schemeClr val="dk1"/>
                </a:solidFill>
              </a:rPr>
              <a:t>DS Terminales</a:t>
            </a:r>
            <a:r>
              <a:rPr lang="da">
                <a:solidFill>
                  <a:schemeClr val="dk1"/>
                </a:solidFill>
              </a:rPr>
              <a:t> </a:t>
            </a:r>
            <a:r>
              <a:rPr b="1" lang="da">
                <a:solidFill>
                  <a:schemeClr val="dk1"/>
                </a:solidFill>
              </a:rPr>
              <a:t>L/Es</a:t>
            </a:r>
            <a:r>
              <a:rPr lang="da">
                <a:solidFill>
                  <a:schemeClr val="dk1"/>
                </a:solidFill>
              </a:rPr>
              <a:t> Lv2 de 14h00 à 16h00 / </a:t>
            </a:r>
            <a:r>
              <a:rPr b="1" lang="da">
                <a:solidFill>
                  <a:schemeClr val="dk1"/>
                </a:solidFill>
              </a:rPr>
              <a:t>S</a:t>
            </a:r>
            <a:r>
              <a:rPr lang="da">
                <a:solidFill>
                  <a:schemeClr val="dk1"/>
                </a:solidFill>
              </a:rPr>
              <a:t>, Mathématiques</a:t>
            </a:r>
            <a:r>
              <a:rPr lang="da" sz="2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da">
                <a:solidFill>
                  <a:schemeClr val="dk1"/>
                </a:solidFill>
              </a:rPr>
              <a:t>de 14h00 à 18h00.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2294125" y="160750"/>
            <a:ext cx="5289600" cy="7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  </a:t>
            </a:r>
            <a:r>
              <a:rPr b="1" lang="da" sz="3800">
                <a:solidFill>
                  <a:srgbClr val="94006B"/>
                </a:solidFill>
                <a:latin typeface="Amatic SC"/>
                <a:ea typeface="Amatic SC"/>
                <a:cs typeface="Amatic SC"/>
                <a:sym typeface="Amatic SC"/>
              </a:rPr>
              <a:t>semaine du 04 au 08 février 2019</a:t>
            </a:r>
            <a:endParaRPr sz="3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/>
        </p:nvSpPr>
        <p:spPr>
          <a:xfrm>
            <a:off x="0" y="-5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Notre </a:t>
            </a:r>
            <a:r>
              <a:rPr lang="da" sz="1800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Stendhal </a:t>
            </a:r>
            <a:r>
              <a:rPr lang="da"/>
              <a:t>invite les personnels et les élèves à réfléchir et à faire l’état des lieux de l’écologie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intramuros: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</a:t>
            </a:r>
            <a:r>
              <a:rPr b="1" lang="da">
                <a:solidFill>
                  <a:srgbClr val="274E13"/>
                </a:solidFill>
              </a:rPr>
              <a:t>Tri des poubelles</a:t>
            </a:r>
            <a:r>
              <a:rPr lang="da">
                <a:solidFill>
                  <a:srgbClr val="274E13"/>
                </a:solidFill>
              </a:rPr>
              <a:t>,</a:t>
            </a:r>
            <a:r>
              <a:rPr lang="da"/>
              <a:t> repérage partout  en partant des lieux communs (Hall, Cdi, Foyer, Salle d’étude)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</a:t>
            </a:r>
            <a:r>
              <a:rPr b="1" lang="da">
                <a:solidFill>
                  <a:srgbClr val="274E13"/>
                </a:solidFill>
              </a:rPr>
              <a:t>Lutte contre  toute forme de  gâchis</a:t>
            </a:r>
            <a:r>
              <a:rPr lang="da"/>
              <a:t> (énergie, électricité, eau, alimentation (comportement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responsable à la cantine.)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</a:t>
            </a:r>
            <a:r>
              <a:rPr b="1" lang="da">
                <a:solidFill>
                  <a:srgbClr val="274E13"/>
                </a:solidFill>
              </a:rPr>
              <a:t>Biodiversité </a:t>
            </a:r>
            <a:r>
              <a:rPr b="1" lang="da"/>
              <a:t>(</a:t>
            </a:r>
            <a:r>
              <a:rPr lang="da"/>
              <a:t>plus d’attention à l’air qu’on respire,  privilégier l’usage  de vélos et de moyens de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transport alternatif.)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</a:t>
            </a:r>
            <a:r>
              <a:rPr b="1" lang="da">
                <a:solidFill>
                  <a:srgbClr val="274E13"/>
                </a:solidFill>
              </a:rPr>
              <a:t>Recyclage et supports biodégradables. </a:t>
            </a:r>
            <a:r>
              <a:rPr lang="da"/>
              <a:t>M</a:t>
            </a:r>
            <a:r>
              <a:rPr lang="da"/>
              <a:t>oins de plastique, des gourdes personnelles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en vue. why not..good...good idea...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74E1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 L’événement aura lieu cette année du </a:t>
            </a:r>
            <a:r>
              <a:rPr b="1" lang="da">
                <a:solidFill>
                  <a:srgbClr val="FF0000"/>
                </a:solidFill>
              </a:rPr>
              <a:t>08 au 10 Mars</a:t>
            </a:r>
            <a:r>
              <a:rPr lang="da"/>
              <a:t>, nous serons en vacances.  d’hiver,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                   </a:t>
            </a:r>
            <a:r>
              <a:rPr b="1" lang="da" sz="1800"/>
              <a:t>L’accès est libre</a:t>
            </a:r>
            <a:r>
              <a:rPr b="1" lang="da"/>
              <a:t> pour les intéressés.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</a:t>
            </a:r>
            <a:r>
              <a:rPr lang="da"/>
              <a:t>                                                                                     </a:t>
            </a:r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6725" y="55471"/>
            <a:ext cx="2543175" cy="118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6425" y="294994"/>
            <a:ext cx="1063650" cy="10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93069" y="295000"/>
            <a:ext cx="1063650" cy="106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750" y="2205900"/>
            <a:ext cx="943625" cy="45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0750" y="4222925"/>
            <a:ext cx="2203375" cy="78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/>
        </p:nvSpPr>
        <p:spPr>
          <a:xfrm>
            <a:off x="0" y="586000"/>
            <a:ext cx="9144000" cy="45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B5394"/>
                </a:solidFill>
              </a:rPr>
              <a:t>                Le               POURSUIT LE PROJET APPARTENANCE ET SOLIDARITÉ.</a:t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B539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B5394"/>
                </a:solidFill>
              </a:rPr>
              <a:t>                               </a:t>
            </a:r>
            <a:r>
              <a:rPr lang="da">
                <a:solidFill>
                  <a:srgbClr val="0B5394"/>
                </a:solidFill>
              </a:rPr>
              <a:t>Des SWEAT </a:t>
            </a:r>
            <a:r>
              <a:rPr lang="da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“Stendhal”</a:t>
            </a:r>
            <a:r>
              <a:rPr lang="da">
                <a:solidFill>
                  <a:srgbClr val="0000FF"/>
                </a:solidFill>
              </a:rPr>
              <a:t> </a:t>
            </a:r>
            <a:r>
              <a:rPr lang="da">
                <a:solidFill>
                  <a:srgbClr val="0B5394"/>
                </a:solidFill>
              </a:rPr>
              <a:t>à capuche en bleu et en blanc de XS à XL </a:t>
            </a:r>
            <a:endParaRPr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rgbClr val="0B5394"/>
                </a:solidFill>
              </a:rPr>
              <a:t>                                        sont en vente à partir du lundi 17 décembre à 25.00€ au </a:t>
            </a:r>
            <a:r>
              <a:rPr b="1" lang="da">
                <a:solidFill>
                  <a:srgbClr val="E69138"/>
                </a:solidFill>
                <a:latin typeface="Lobster"/>
                <a:ea typeface="Lobster"/>
                <a:cs typeface="Lobster"/>
                <a:sym typeface="Lobster"/>
              </a:rPr>
              <a:t>Foyer</a:t>
            </a:r>
            <a:r>
              <a:rPr b="1" lang="da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.</a:t>
            </a:r>
            <a:r>
              <a:rPr b="1" lang="da">
                <a:solidFill>
                  <a:srgbClr val="E69138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endParaRPr b="1">
              <a:solidFill>
                <a:srgbClr val="E69138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</a:t>
            </a:r>
            <a:r>
              <a:rPr b="1" lang="da">
                <a:solidFill>
                  <a:srgbClr val="0000FF"/>
                </a:solidFill>
              </a:rPr>
              <a:t>Les bénéfices seront reversés à l’Association</a:t>
            </a:r>
            <a:r>
              <a:rPr b="1" lang="da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</a:t>
            </a:r>
            <a:endParaRPr b="1"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</a:t>
            </a:r>
            <a:r>
              <a:rPr lang="da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              “En route vers le Népal, de l’aide pour les enfants en place”</a:t>
            </a:r>
            <a:endParaRPr>
              <a:solidFill>
                <a:srgbClr val="0000FF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</a:t>
            </a:r>
            <a:r>
              <a:rPr lang="da">
                <a:solidFill>
                  <a:srgbClr val="0000FF"/>
                </a:solidFill>
              </a:rPr>
              <a:t>                     Idée et projet d’une ancienne Stendhalienne.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0000FF"/>
                </a:solidFill>
              </a:rPr>
              <a:t>                        S</a:t>
            </a:r>
            <a:r>
              <a:rPr lang="da">
                <a:solidFill>
                  <a:srgbClr val="0000FF"/>
                </a:solidFill>
              </a:rPr>
              <a:t>ecret Cupidon, </a:t>
            </a:r>
            <a:r>
              <a:rPr lang="da">
                <a:solidFill>
                  <a:srgbClr val="0000FF"/>
                </a:solidFill>
                <a:latin typeface="Pacifico"/>
                <a:ea typeface="Pacifico"/>
                <a:cs typeface="Pacifico"/>
                <a:sym typeface="Pacifico"/>
              </a:rPr>
              <a:t>“ </a:t>
            </a:r>
            <a:r>
              <a:rPr lang="da">
                <a:solidFill>
                  <a:srgbClr val="0000FF"/>
                </a:solidFill>
                <a:latin typeface="Lobster"/>
                <a:ea typeface="Lobster"/>
                <a:cs typeface="Lobster"/>
                <a:sym typeface="Lobster"/>
              </a:rPr>
              <a:t>c’est la Rose . L’important. C’est la Rose...</a:t>
            </a:r>
            <a:r>
              <a:rPr lang="da">
                <a:solidFill>
                  <a:srgbClr val="0000FF"/>
                </a:solidFill>
                <a:latin typeface="Pacifico"/>
                <a:ea typeface="Pacifico"/>
                <a:cs typeface="Pacifico"/>
                <a:sym typeface="Pacifico"/>
              </a:rPr>
              <a:t>”</a:t>
            </a:r>
            <a:endParaRPr>
              <a:solidFill>
                <a:srgbClr val="0000FF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rgbClr val="0000FF"/>
                </a:solidFill>
              </a:rPr>
              <a:t> Un stand animé par des élèves            sera à votre disposition dans le hall le Mardi 05/02 et le jeudi 07/02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rgbClr val="0000FF"/>
                </a:solidFill>
              </a:rPr>
              <a:t>          </a:t>
            </a:r>
            <a:r>
              <a:rPr lang="da" sz="1800">
                <a:solidFill>
                  <a:srgbClr val="0000FF"/>
                </a:solidFill>
              </a:rPr>
              <a:t>                                           Réservez votre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rgbClr val="0000FF"/>
                </a:solidFill>
              </a:rPr>
              <a:t>Atelier Pâtisserie le </a:t>
            </a:r>
            <a:r>
              <a:rPr b="1" lang="da">
                <a:solidFill>
                  <a:srgbClr val="94006B"/>
                </a:solidFill>
              </a:rPr>
              <a:t>06 Février</a:t>
            </a:r>
            <a:r>
              <a:rPr lang="da">
                <a:solidFill>
                  <a:srgbClr val="0000FF"/>
                </a:solidFill>
              </a:rPr>
              <a:t>, thème toujours la                   inscivez vous chez Ms Guillaume et Desoindre.</a:t>
            </a:r>
            <a:endParaRPr>
              <a:solidFill>
                <a:srgbClr val="0000FF"/>
              </a:solidFill>
            </a:endParaRPr>
          </a:p>
        </p:txBody>
      </p:sp>
      <p:pic>
        <p:nvPicPr>
          <p:cNvPr id="90" name="Google Shape;90;p17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3630250" y="64125"/>
            <a:ext cx="1689675" cy="75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 rotWithShape="1">
          <a:blip r:embed="rId4">
            <a:alphaModFix/>
          </a:blip>
          <a:srcRect b="13442" l="7905" r="63051" t="36880"/>
          <a:stretch/>
        </p:blipFill>
        <p:spPr>
          <a:xfrm>
            <a:off x="371375" y="1539800"/>
            <a:ext cx="1591097" cy="118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1418450" y="860175"/>
            <a:ext cx="853075" cy="52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 rotWithShape="1">
          <a:blip r:embed="rId3">
            <a:alphaModFix/>
          </a:blip>
          <a:srcRect b="12069" l="9231" r="5523" t="16343"/>
          <a:stretch/>
        </p:blipFill>
        <p:spPr>
          <a:xfrm>
            <a:off x="2644575" y="3555900"/>
            <a:ext cx="458025" cy="29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68025" y="3803750"/>
            <a:ext cx="496850" cy="37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/>
          <p:cNvPicPr preferRelativeResize="0"/>
          <p:nvPr/>
        </p:nvPicPr>
        <p:blipFill rotWithShape="1">
          <a:blip r:embed="rId6">
            <a:alphaModFix/>
          </a:blip>
          <a:srcRect b="0" l="0" r="39404" t="0"/>
          <a:stretch/>
        </p:blipFill>
        <p:spPr>
          <a:xfrm>
            <a:off x="673050" y="2970575"/>
            <a:ext cx="899925" cy="58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41275" y="3090438"/>
            <a:ext cx="621400" cy="46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02163" y="4387075"/>
            <a:ext cx="853075" cy="689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/>
        </p:nvSpPr>
        <p:spPr>
          <a:xfrm>
            <a:off x="50" y="15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4800">
                <a:solidFill>
                  <a:srgbClr val="FF0000"/>
                </a:solidFill>
                <a:latin typeface="Lobster"/>
                <a:ea typeface="Lobster"/>
                <a:cs typeface="Lobster"/>
                <a:sym typeface="Lobster"/>
              </a:rPr>
              <a:t>                                       Info</a:t>
            </a:r>
            <a:endParaRPr sz="4800">
              <a:solidFill>
                <a:srgbClr val="FF0000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2400">
                <a:solidFill>
                  <a:srgbClr val="980000"/>
                </a:solidFill>
              </a:rPr>
              <a:t>                                                  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2400">
                <a:solidFill>
                  <a:srgbClr val="980000"/>
                </a:solidFill>
              </a:rPr>
              <a:t>                                  </a:t>
            </a:r>
            <a:r>
              <a:rPr b="1" lang="da" sz="1800">
                <a:solidFill>
                  <a:srgbClr val="980000"/>
                </a:solidFill>
              </a:rPr>
              <a:t>Avez vous des Anciens dans votre famille?</a:t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</a:t>
            </a:r>
            <a:r>
              <a:rPr lang="da" sz="1800">
                <a:solidFill>
                  <a:schemeClr val="dk1"/>
                </a:solidFill>
              </a:rPr>
              <a:t>                                            contact: </a:t>
            </a:r>
            <a:r>
              <a:rPr lang="da" sz="1800">
                <a:solidFill>
                  <a:srgbClr val="0000FF"/>
                </a:solidFill>
              </a:rPr>
              <a:t>anciensstendhal.milan@gmail.com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</a:t>
            </a:r>
            <a:r>
              <a:rPr b="1" lang="da" sz="1800">
                <a:solidFill>
                  <a:srgbClr val="980000"/>
                </a:solidFill>
              </a:rPr>
              <a:t>Vous aussi vous serez ”Ancien” de Stendhal un jour.</a:t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980000"/>
                </a:solidFill>
              </a:rPr>
              <a:t>                             </a:t>
            </a:r>
            <a:r>
              <a:rPr b="1" lang="da">
                <a:solidFill>
                  <a:srgbClr val="980000"/>
                </a:solidFill>
              </a:rPr>
              <a:t> La bourse d’étude musicale </a:t>
            </a:r>
            <a:r>
              <a:rPr b="1" lang="da">
                <a:solidFill>
                  <a:srgbClr val="980000"/>
                </a:solidFill>
                <a:latin typeface="Lobster"/>
                <a:ea typeface="Lobster"/>
                <a:cs typeface="Lobster"/>
                <a:sym typeface="Lobster"/>
              </a:rPr>
              <a:t>“Claudia Colombo”</a:t>
            </a:r>
            <a:r>
              <a:rPr b="1" lang="da">
                <a:solidFill>
                  <a:srgbClr val="980000"/>
                </a:solidFill>
              </a:rPr>
              <a:t> sera au rendez-vous cette année, </a:t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rgbClr val="980000"/>
                </a:solidFill>
              </a:rPr>
              <a:t>                                       des documents seront mis à la disposition des  parents sur le site de </a:t>
            </a:r>
            <a:r>
              <a:rPr b="1" lang="da">
                <a:solidFill>
                  <a:srgbClr val="0000FF"/>
                </a:solidFill>
              </a:rPr>
              <a:t>Stendhal,</a:t>
            </a:r>
            <a:r>
              <a:rPr b="1" lang="da">
                <a:solidFill>
                  <a:srgbClr val="980000"/>
                </a:solidFill>
              </a:rPr>
              <a:t> </a:t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rgbClr val="980000"/>
                </a:solidFill>
              </a:rPr>
              <a:t>                                         à remplir et à retourner à </a:t>
            </a:r>
            <a:r>
              <a:rPr b="1" lang="da">
                <a:solidFill>
                  <a:srgbClr val="0000FF"/>
                </a:solidFill>
              </a:rPr>
              <a:t>l’Association des A</a:t>
            </a:r>
            <a:r>
              <a:rPr b="1" lang="da">
                <a:solidFill>
                  <a:srgbClr val="980000"/>
                </a:solidFill>
              </a:rPr>
              <a:t>nciens de Stendhal.</a:t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rgbClr val="980000"/>
                </a:solidFill>
              </a:rPr>
              <a:t>                                                                     date butoir </a:t>
            </a:r>
            <a:r>
              <a:rPr b="1" lang="da"/>
              <a:t>le Dimanche 31 Mars 2019 à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1C4587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r>
              <a:rPr b="1" lang="da" sz="1800">
                <a:solidFill>
                  <a:srgbClr val="1C4587"/>
                </a:solidFill>
                <a:latin typeface="EB Garamond"/>
                <a:ea typeface="EB Garamond"/>
                <a:cs typeface="EB Garamond"/>
                <a:sym typeface="EB Garamond"/>
              </a:rPr>
              <a:t>Memorabilia/Hamlet/The Tempest</a:t>
            </a:r>
            <a:r>
              <a:rPr b="1" lang="da" sz="1800">
                <a:solidFill>
                  <a:srgbClr val="980000"/>
                </a:solidFill>
              </a:rPr>
              <a:t> </a:t>
            </a:r>
            <a:r>
              <a:rPr b="1" lang="da">
                <a:solidFill>
                  <a:srgbClr val="980000"/>
                </a:solidFill>
              </a:rPr>
              <a:t>                              </a:t>
            </a:r>
            <a:r>
              <a:rPr lang="da">
                <a:solidFill>
                  <a:srgbClr val="0000FF"/>
                </a:solidFill>
              </a:rPr>
              <a:t>anciensstendhal.milan@gmail.com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>
                <a:solidFill>
                  <a:srgbClr val="980000"/>
                </a:solidFill>
              </a:rPr>
              <a:t>                                              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980000"/>
                </a:solidFill>
                <a:latin typeface="EB Garamond"/>
                <a:ea typeface="EB Garamond"/>
                <a:cs typeface="EB Garamond"/>
                <a:sym typeface="EB Garamond"/>
              </a:rPr>
              <a:t>  </a:t>
            </a:r>
            <a:r>
              <a:rPr b="1" lang="da" sz="1800">
                <a:solidFill>
                  <a:srgbClr val="980000"/>
                </a:solidFill>
              </a:rPr>
              <a:t>              </a:t>
            </a:r>
            <a:endParaRPr b="1"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980000"/>
                </a:solidFill>
                <a:latin typeface="EB Garamond"/>
                <a:ea typeface="EB Garamond"/>
                <a:cs typeface="EB Garamond"/>
                <a:sym typeface="EB Garamond"/>
              </a:rPr>
              <a:t>    </a:t>
            </a:r>
            <a:r>
              <a:rPr b="1" lang="da" sz="1800">
                <a:solidFill>
                  <a:srgbClr val="980000"/>
                </a:solidFill>
              </a:rPr>
              <a:t>                                                                            </a:t>
            </a:r>
            <a:r>
              <a:rPr lang="da" sz="1800">
                <a:solidFill>
                  <a:srgbClr val="980000"/>
                </a:solidFill>
              </a:rPr>
              <a:t>BONNE PARTICIPATION 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                                 Aux talents Stendhaliens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rgbClr val="980000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a" sz="1800">
                <a:solidFill>
                  <a:srgbClr val="980000"/>
                </a:solidFill>
                <a:latin typeface="EB Garamond"/>
                <a:ea typeface="EB Garamond"/>
                <a:cs typeface="EB Garamond"/>
                <a:sym typeface="EB Garamond"/>
              </a:rPr>
              <a:t>       </a:t>
            </a:r>
            <a:r>
              <a:rPr b="1" lang="da" sz="1800">
                <a:solidFill>
                  <a:srgbClr val="980000"/>
                </a:solidFill>
              </a:rPr>
              <a:t>                                           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                    </a:t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rgbClr val="980000"/>
                </a:solidFill>
              </a:rPr>
              <a:t>                                                                    </a:t>
            </a:r>
            <a:r>
              <a:rPr lang="da" sz="3000">
                <a:solidFill>
                  <a:srgbClr val="980000"/>
                </a:solidFill>
              </a:rPr>
              <a:t> </a:t>
            </a:r>
            <a:r>
              <a:rPr lang="da" sz="1800">
                <a:solidFill>
                  <a:srgbClr val="980000"/>
                </a:solidFill>
              </a:rPr>
              <a:t>                                                                                                                                     </a:t>
            </a:r>
            <a:endParaRPr/>
          </a:p>
        </p:txBody>
      </p:sp>
      <p:pic>
        <p:nvPicPr>
          <p:cNvPr id="103" name="Google Shape;103;p18"/>
          <p:cNvPicPr preferRelativeResize="0"/>
          <p:nvPr/>
        </p:nvPicPr>
        <p:blipFill rotWithShape="1">
          <a:blip r:embed="rId3">
            <a:alphaModFix/>
          </a:blip>
          <a:srcRect b="23324" l="9310" r="17834" t="0"/>
          <a:stretch/>
        </p:blipFill>
        <p:spPr>
          <a:xfrm>
            <a:off x="3245875" y="0"/>
            <a:ext cx="1916575" cy="100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8300" y="1006025"/>
            <a:ext cx="1118525" cy="149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0575" y="3717325"/>
            <a:ext cx="1193350" cy="13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6975" y="3916075"/>
            <a:ext cx="909901" cy="1122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41575" y="3916075"/>
            <a:ext cx="1916582" cy="1122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72850" y="3916075"/>
            <a:ext cx="1683557" cy="1122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/>
          <p:nvPr/>
        </p:nvSpPr>
        <p:spPr>
          <a:xfrm>
            <a:off x="0" y="599100"/>
            <a:ext cx="9144000" cy="45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0000FF"/>
                </a:solidFill>
              </a:rPr>
              <a:t>    </a:t>
            </a:r>
            <a:r>
              <a:rPr lang="da">
                <a:solidFill>
                  <a:srgbClr val="0000FF"/>
                </a:solidFill>
              </a:rPr>
              <a:t>Les candidats élèves de 2des, 8 en tout sont sélectionnés pour le projet ADN Monde, auront en début 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0000FF"/>
                </a:solidFill>
              </a:rPr>
              <a:t>de semaine les documents (élèves et parents) inhérents au projet à renseigner et à rendre avant le 25 janvier.</a:t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/>
              <a:t>            </a:t>
            </a:r>
            <a:r>
              <a:rPr b="1" lang="da">
                <a:solidFill>
                  <a:srgbClr val="666666"/>
                </a:solidFill>
              </a:rPr>
              <a:t> </a:t>
            </a:r>
            <a:r>
              <a:rPr b="1" lang="da">
                <a:solidFill>
                  <a:srgbClr val="434343"/>
                </a:solidFill>
              </a:rPr>
              <a:t>Mlle. Mondellini Viola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</a:t>
            </a:r>
            <a:r>
              <a:rPr b="1" lang="da">
                <a:solidFill>
                  <a:srgbClr val="434343"/>
                </a:solidFill>
              </a:rPr>
              <a:t>M. De Munck Luca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    </a:t>
            </a:r>
            <a:r>
              <a:rPr b="1" lang="da">
                <a:solidFill>
                  <a:srgbClr val="434343"/>
                </a:solidFill>
              </a:rPr>
              <a:t>M. Fabre Bruot Alexandre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        </a:t>
            </a:r>
            <a:r>
              <a:rPr b="1" lang="da">
                <a:solidFill>
                  <a:srgbClr val="434343"/>
                </a:solidFill>
              </a:rPr>
              <a:t>M. Magliari Marc 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            </a:t>
            </a:r>
            <a:r>
              <a:rPr b="1" lang="da">
                <a:solidFill>
                  <a:srgbClr val="434343"/>
                </a:solidFill>
              </a:rPr>
              <a:t>M. Pepe Federico 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                </a:t>
            </a:r>
            <a:r>
              <a:rPr b="1" lang="da">
                <a:solidFill>
                  <a:srgbClr val="434343"/>
                </a:solidFill>
              </a:rPr>
              <a:t>M. Grillo Luca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>
                <a:solidFill>
                  <a:srgbClr val="434343"/>
                </a:solidFill>
              </a:rPr>
              <a:t>                                     </a:t>
            </a:r>
            <a:r>
              <a:rPr b="1" lang="da">
                <a:solidFill>
                  <a:srgbClr val="434343"/>
                </a:solidFill>
              </a:rPr>
              <a:t>M. Viallet Damien</a:t>
            </a:r>
            <a:endParaRPr b="1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a">
                <a:solidFill>
                  <a:srgbClr val="434343"/>
                </a:solidFill>
              </a:rPr>
              <a:t>                                         Mlle Velluto Victoire</a:t>
            </a:r>
            <a:endParaRPr b="1">
              <a:solidFill>
                <a:srgbClr val="434343"/>
              </a:solidFill>
            </a:endParaRPr>
          </a:p>
        </p:txBody>
      </p:sp>
      <p:pic>
        <p:nvPicPr>
          <p:cNvPr id="114" name="Google Shape;11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475" y="723325"/>
            <a:ext cx="1514800" cy="101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5650" y="686800"/>
            <a:ext cx="6049475" cy="108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9"/>
          <p:cNvPicPr preferRelativeResize="0"/>
          <p:nvPr/>
        </p:nvPicPr>
        <p:blipFill rotWithShape="1">
          <a:blip r:embed="rId5">
            <a:alphaModFix/>
          </a:blip>
          <a:srcRect b="9630" l="0" r="0" t="4840"/>
          <a:stretch/>
        </p:blipFill>
        <p:spPr>
          <a:xfrm>
            <a:off x="4925450" y="2630200"/>
            <a:ext cx="2472000" cy="243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/>
        </p:nvSpPr>
        <p:spPr>
          <a:xfrm>
            <a:off x="2355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 sz="1800">
                <a:solidFill>
                  <a:schemeClr val="dk1"/>
                </a:solidFill>
              </a:rPr>
              <a:t> </a:t>
            </a:r>
            <a:r>
              <a:rPr lang="da" sz="1800">
                <a:solidFill>
                  <a:schemeClr val="dk1"/>
                </a:solidFill>
              </a:rPr>
              <a:t>L’Aventure continue. La prouesse et la bravoure de nos </a:t>
            </a:r>
            <a:r>
              <a:rPr b="1" lang="da" sz="1800">
                <a:solidFill>
                  <a:srgbClr val="0000FF"/>
                </a:solidFill>
              </a:rPr>
              <a:t>Petits Ambassadeurs</a:t>
            </a:r>
            <a:r>
              <a:rPr b="1" lang="da" sz="1800">
                <a:solidFill>
                  <a:schemeClr val="dk1"/>
                </a:solidFill>
              </a:rPr>
              <a:t>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les lancent à la prochaine phase : </a:t>
            </a:r>
            <a:r>
              <a:rPr b="1" lang="da" sz="1800">
                <a:solidFill>
                  <a:srgbClr val="0000FF"/>
                </a:solidFill>
              </a:rPr>
              <a:t>Bilbao. 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                                  </a:t>
            </a:r>
            <a:r>
              <a:rPr b="1" lang="da" sz="1800">
                <a:solidFill>
                  <a:srgbClr val="0000FF"/>
                </a:solidFill>
              </a:rPr>
              <a:t>Bravo</a:t>
            </a:r>
            <a:r>
              <a:rPr lang="da" sz="1800">
                <a:solidFill>
                  <a:srgbClr val="0000FF"/>
                </a:solidFill>
              </a:rPr>
              <a:t> </a:t>
            </a:r>
            <a:r>
              <a:rPr lang="da">
                <a:solidFill>
                  <a:schemeClr val="dk1"/>
                </a:solidFill>
              </a:rPr>
              <a:t>aux Petits. Challenge relevé. Gagné!!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da">
                <a:solidFill>
                  <a:schemeClr val="dk1"/>
                </a:solidFill>
              </a:rPr>
              <a:t>                                                                              </a:t>
            </a:r>
            <a:r>
              <a:rPr b="1" lang="da">
                <a:solidFill>
                  <a:schemeClr val="dk1"/>
                </a:solidFill>
              </a:rPr>
              <a:t> </a:t>
            </a:r>
            <a:r>
              <a:rPr b="1" lang="da" sz="1800">
                <a:solidFill>
                  <a:srgbClr val="0000FF"/>
                </a:solidFill>
              </a:rPr>
              <a:t>Bravo</a:t>
            </a:r>
            <a:r>
              <a:rPr lang="da">
                <a:solidFill>
                  <a:schemeClr val="dk1"/>
                </a:solidFill>
              </a:rPr>
              <a:t> aux mentors.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                                                                             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                                                                                                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                                                                                                </a:t>
            </a:r>
            <a:r>
              <a:rPr lang="da">
                <a:solidFill>
                  <a:srgbClr val="0000FF"/>
                </a:solidFill>
              </a:rPr>
              <a:t> </a:t>
            </a:r>
            <a:r>
              <a:rPr b="1" lang="da">
                <a:solidFill>
                  <a:srgbClr val="0000FF"/>
                </a:solidFill>
              </a:rPr>
              <a:t>Ottavia (3ème)</a:t>
            </a:r>
            <a:endParaRPr b="1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                                                                                                    </a:t>
            </a:r>
            <a:r>
              <a:rPr b="1" lang="da">
                <a:solidFill>
                  <a:srgbClr val="0000FF"/>
                </a:solidFill>
              </a:rPr>
              <a:t>Quentin (CM2)</a:t>
            </a:r>
            <a:endParaRPr b="1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"/>
              <a:t>                                                                                                                                                      </a:t>
            </a:r>
            <a:r>
              <a:rPr b="1" lang="da">
                <a:solidFill>
                  <a:srgbClr val="0000FF"/>
                </a:solidFill>
              </a:rPr>
              <a:t>Beatrice (6ème)</a:t>
            </a:r>
            <a:endParaRPr b="1">
              <a:solidFill>
                <a:srgbClr val="0000FF"/>
              </a:solidFill>
            </a:endParaRPr>
          </a:p>
        </p:txBody>
      </p:sp>
      <p:pic>
        <p:nvPicPr>
          <p:cNvPr id="122" name="Google Shape;12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8825" y="76850"/>
            <a:ext cx="5684150" cy="109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0"/>
          <p:cNvPicPr preferRelativeResize="0"/>
          <p:nvPr/>
        </p:nvPicPr>
        <p:blipFill rotWithShape="1">
          <a:blip r:embed="rId4">
            <a:alphaModFix/>
          </a:blip>
          <a:srcRect b="12303" l="0" r="0" t="0"/>
          <a:stretch/>
        </p:blipFill>
        <p:spPr>
          <a:xfrm>
            <a:off x="3386706" y="2664625"/>
            <a:ext cx="1849820" cy="2162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63476" y="2454850"/>
            <a:ext cx="1536200" cy="2162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0"/>
          <p:cNvPicPr preferRelativeResize="0"/>
          <p:nvPr/>
        </p:nvPicPr>
        <p:blipFill rotWithShape="1">
          <a:blip r:embed="rId6">
            <a:alphaModFix/>
          </a:blip>
          <a:srcRect b="0" l="0" r="0" t="8273"/>
          <a:stretch/>
        </p:blipFill>
        <p:spPr>
          <a:xfrm>
            <a:off x="5419000" y="2946500"/>
            <a:ext cx="1622177" cy="2050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