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7559675" cx="10080625"/>
  <p:notesSz cx="7559675" cy="10691800"/>
  <p:embeddedFontLst>
    <p:embeddedFont>
      <p:font typeface="Roboto"/>
      <p:regular r:id="rId12"/>
      <p:bold r:id="rId13"/>
      <p:italic r:id="rId14"/>
      <p:boldItalic r:id="rId15"/>
    </p:embeddedFont>
    <p:embeddedFont>
      <p:font typeface="Amatic SC"/>
      <p:regular r:id="rId16"/>
      <p:bold r:id="rId17"/>
    </p:embeddedFont>
    <p:embeddedFont>
      <p:font typeface="Lobster"/>
      <p:regular r:id="rId18"/>
    </p:embeddedFont>
    <p:embeddedFont>
      <p:font typeface="Pacifico"/>
      <p:regular r:id="rId19"/>
    </p:embeddedFont>
    <p:embeddedFont>
      <p:font typeface="Allura"/>
      <p:regular r:id="rId20"/>
    </p:embeddedFont>
    <p:embeddedFont>
      <p:font typeface="Comfortaa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lura-regular.fntdata"/><Relationship Id="rId11" Type="http://schemas.openxmlformats.org/officeDocument/2006/relationships/slide" Target="slides/slide7.xml"/><Relationship Id="rId22" Type="http://schemas.openxmlformats.org/officeDocument/2006/relationships/font" Target="fonts/Comfortaa-bold.fntdata"/><Relationship Id="rId10" Type="http://schemas.openxmlformats.org/officeDocument/2006/relationships/slide" Target="slides/slide6.xml"/><Relationship Id="rId21" Type="http://schemas.openxmlformats.org/officeDocument/2006/relationships/font" Target="fonts/Comfortaa-regular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AmaticSC-bold.fntdata"/><Relationship Id="rId16" Type="http://schemas.openxmlformats.org/officeDocument/2006/relationships/font" Target="fonts/AmaticSC-regular.fntdata"/><Relationship Id="rId5" Type="http://schemas.openxmlformats.org/officeDocument/2006/relationships/slide" Target="slides/slide1.xml"/><Relationship Id="rId19" Type="http://schemas.openxmlformats.org/officeDocument/2006/relationships/font" Target="fonts/Pacifico-regular.fntdata"/><Relationship Id="rId6" Type="http://schemas.openxmlformats.org/officeDocument/2006/relationships/slide" Target="slides/slide2.xml"/><Relationship Id="rId18" Type="http://schemas.openxmlformats.org/officeDocument/2006/relationships/font" Target="fonts/Lobster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652732bb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652732bb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4df5866ce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4df5866ce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3a1b6d8f1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3a1b6d8f1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4dd2f2c63_2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4dd2f2c63_2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13.png"/><Relationship Id="rId7" Type="http://schemas.openxmlformats.org/officeDocument/2006/relationships/image" Target="../media/image22.png"/><Relationship Id="rId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jpg"/><Relationship Id="rId4" Type="http://schemas.openxmlformats.org/officeDocument/2006/relationships/image" Target="../media/image19.png"/><Relationship Id="rId5" Type="http://schemas.openxmlformats.org/officeDocument/2006/relationships/image" Target="../media/image15.png"/><Relationship Id="rId6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hyperlink" Target="https://fr.wikipedia.org/wiki/La_C%C3%A9r%C3%A9monie_(film,_1995)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772925" y="262325"/>
            <a:ext cx="77967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05 au 09 novembre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-31600" y="1334075"/>
            <a:ext cx="10080600" cy="6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05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 </a:t>
            </a:r>
            <a:r>
              <a:rPr lang="fr" sz="1800">
                <a:solidFill>
                  <a:schemeClr val="dk1"/>
                </a:solidFill>
              </a:rPr>
              <a:t>             Du </a:t>
            </a:r>
            <a:r>
              <a:rPr b="1" lang="fr" sz="1800">
                <a:solidFill>
                  <a:schemeClr val="dk1"/>
                </a:solidFill>
              </a:rPr>
              <a:t>05</a:t>
            </a:r>
            <a:r>
              <a:rPr lang="fr" sz="1800">
                <a:solidFill>
                  <a:schemeClr val="dk1"/>
                </a:solidFill>
              </a:rPr>
              <a:t> au </a:t>
            </a:r>
            <a:r>
              <a:rPr b="1" lang="fr" sz="1800">
                <a:solidFill>
                  <a:schemeClr val="dk1"/>
                </a:solidFill>
              </a:rPr>
              <a:t>12 </a:t>
            </a:r>
            <a:r>
              <a:rPr lang="fr" sz="1800">
                <a:solidFill>
                  <a:schemeClr val="dk1"/>
                </a:solidFill>
              </a:rPr>
              <a:t>novembre, Appel à candidatures pour l’Édition 2019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d’Ambassadeurs en herbe, pour toute information, les Référentes sont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</a:t>
            </a:r>
            <a:r>
              <a:rPr b="1" lang="fr" sz="1800">
                <a:solidFill>
                  <a:schemeClr val="dk1"/>
                </a:solidFill>
              </a:rPr>
              <a:t>Mmes Deluca et Adda.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06 NOVEMBRE: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   </a:t>
            </a:r>
            <a:r>
              <a:rPr b="1" lang="fr" sz="1800">
                <a:solidFill>
                  <a:schemeClr val="dk1"/>
                </a:solidFill>
              </a:rPr>
              <a:t>2A/2B(5), à la Cineteca milanese/Atelier”</a:t>
            </a:r>
            <a:r>
              <a:rPr lang="fr" sz="1800">
                <a:solidFill>
                  <a:schemeClr val="dk1"/>
                </a:solidFill>
              </a:rPr>
              <a:t> motore..si gira”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</a:t>
            </a:r>
            <a:r>
              <a:rPr lang="fr" sz="1800">
                <a:solidFill>
                  <a:schemeClr val="dk1"/>
                </a:solidFill>
              </a:rPr>
              <a:t>Professeurs Responsables</a:t>
            </a:r>
            <a:r>
              <a:rPr b="1" lang="fr" sz="1800">
                <a:solidFill>
                  <a:schemeClr val="dk1"/>
                </a:solidFill>
              </a:rPr>
              <a:t>: Mme Piras, Ms Cholvy, Lefebvre.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mercredidi 07 NOVEMBRE:</a:t>
            </a:r>
            <a:r>
              <a:rPr lang="fr" sz="1800">
                <a:solidFill>
                  <a:schemeClr val="dk1"/>
                </a:solidFill>
              </a:rPr>
              <a:t>  </a:t>
            </a:r>
            <a:endParaRPr b="1" sz="9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chemeClr val="dk1"/>
                </a:solidFill>
              </a:rPr>
              <a:t>Audit </a:t>
            </a:r>
            <a:r>
              <a:rPr lang="fr" sz="1800">
                <a:solidFill>
                  <a:schemeClr val="dk1"/>
                </a:solidFill>
              </a:rPr>
              <a:t>.sur</a:t>
            </a:r>
            <a:r>
              <a:rPr lang="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la Cyber Sécurité du 07 au 09 Novembre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9450" y="46846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437412" y="6896975"/>
            <a:ext cx="591975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020925" y="7777263"/>
            <a:ext cx="1034146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62813" y="5607850"/>
            <a:ext cx="2202263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42375" y="6754650"/>
            <a:ext cx="80467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39400" y="7777275"/>
            <a:ext cx="2038200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539400" y="3770400"/>
            <a:ext cx="1331325" cy="6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47925" y="4169375"/>
            <a:ext cx="2202250" cy="12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2459575"/>
            <a:ext cx="2375350" cy="131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1109650" y="259625"/>
            <a:ext cx="7521900" cy="10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05 au 09 novembre 2018 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25" y="1164825"/>
            <a:ext cx="10080600" cy="6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8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 u="sng">
                <a:solidFill>
                  <a:schemeClr val="dk1"/>
                </a:solidFill>
              </a:rPr>
              <a:t>Réunion Syndicale</a:t>
            </a:r>
            <a:r>
              <a:rPr b="1" lang="fr" sz="18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Personnels locaux de 13h00 à 14h00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</a:t>
            </a:r>
            <a:r>
              <a:rPr lang="fr" sz="1800">
                <a:solidFill>
                  <a:schemeClr val="dk1"/>
                </a:solidFill>
              </a:rPr>
              <a:t>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 </a:t>
            </a:r>
            <a:r>
              <a:rPr b="1" lang="fr" sz="1800"/>
              <a:t>1 Gr/Tles L(4),</a:t>
            </a:r>
            <a:r>
              <a:rPr lang="fr" sz="1800"/>
              <a:t> Projection d’une Pièce de marivaux </a:t>
            </a: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Le Petit-Maître corrigé</a:t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                  à l’Institut Français.Milan.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                  </a:t>
            </a:r>
            <a:r>
              <a:rPr lang="fr" sz="1800"/>
              <a:t>Professeure responsable:</a:t>
            </a:r>
            <a:r>
              <a:rPr b="1" lang="fr" sz="1800"/>
              <a:t> Mme Gazel, </a:t>
            </a:r>
            <a:r>
              <a:rPr lang="fr" sz="1800"/>
              <a:t>Accomp. </a:t>
            </a:r>
            <a:r>
              <a:rPr b="1" lang="fr" sz="1800"/>
              <a:t>Ms Le Febvre, Dupin.</a:t>
            </a:r>
            <a:endParaRPr sz="105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</a:t>
            </a:r>
            <a:r>
              <a:rPr b="1" lang="fr" sz="1800">
                <a:solidFill>
                  <a:schemeClr val="dk1"/>
                </a:solidFill>
              </a:rPr>
              <a:t>CM2 D </a:t>
            </a:r>
            <a:r>
              <a:rPr lang="fr" sz="1800">
                <a:solidFill>
                  <a:schemeClr val="dk1"/>
                </a:solidFill>
              </a:rPr>
              <a:t>au Museo del Risorgimento, Cultura/storia del paese di accoglienza.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Cantine:</a:t>
            </a:r>
            <a:r>
              <a:rPr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/>
              <a:t>Menu Régional</a:t>
            </a:r>
            <a:r>
              <a:rPr lang="fr" sz="1800"/>
              <a:t>, à l’honneur </a:t>
            </a:r>
            <a:r>
              <a:rPr b="1" lang="fr" sz="2400"/>
              <a:t>les Pouilles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09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chemeClr val="dk1"/>
                </a:solidFill>
              </a:rPr>
              <a:t>Term. L,S/ DS </a:t>
            </a:r>
            <a:r>
              <a:rPr lang="fr" sz="1800">
                <a:solidFill>
                  <a:schemeClr val="dk1"/>
                </a:solidFill>
              </a:rPr>
              <a:t>Mathématiques de 14h00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 </a:t>
            </a:r>
            <a:r>
              <a:rPr b="1" lang="fr" sz="1800">
                <a:solidFill>
                  <a:schemeClr val="dk1"/>
                </a:solidFill>
              </a:rPr>
              <a:t>CM2A, </a:t>
            </a:r>
            <a:r>
              <a:rPr lang="fr" sz="1800">
                <a:solidFill>
                  <a:schemeClr val="dk1"/>
                </a:solidFill>
              </a:rPr>
              <a:t>Visite de la Biblioteca Braidense.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0425" y="4810700"/>
            <a:ext cx="2137975" cy="13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546700" y="614750"/>
            <a:ext cx="7559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05 au 09 NOVEMBRE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25" y="1305675"/>
            <a:ext cx="10080600" cy="6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</a:t>
            </a:r>
            <a:r>
              <a:rPr b="1" lang="fr" sz="30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Activités au starting blocks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L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 FSE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, grâce à ses membres envoie </a:t>
            </a:r>
            <a:r>
              <a:rPr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le championnat de foot le lundi 22/10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Ouvert à tous les adhérents, de la 6ème à la Tle. les vieux croûtons aussi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Match 5x5 de 13h00 à 14h00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et le soir après les cours.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Parlez-en à vos potes et venez inscrire vos équipes.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Renseignements /Inscriptions</a:t>
            </a:r>
            <a:r>
              <a:rPr lang="fr" sz="2400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s’adresser </a:t>
            </a:r>
            <a:r>
              <a:rPr lang="fr" sz="2400" u="sng">
                <a:latin typeface="Lobster"/>
                <a:ea typeface="Lobster"/>
                <a:cs typeface="Lobster"/>
                <a:sym typeface="Lobster"/>
              </a:rPr>
              <a:t>au Tandem de choc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: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Malo Sonnek 2A/Guillaume, l’Animateur du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5" y="1517425"/>
            <a:ext cx="12630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2741550" y="2209701"/>
            <a:ext cx="4021850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0575" y="3319138"/>
            <a:ext cx="1443625" cy="14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650" y="3477638"/>
            <a:ext cx="2305925" cy="11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8375775" y="6777175"/>
            <a:ext cx="775924" cy="5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/>
        </p:nvSpPr>
        <p:spPr>
          <a:xfrm>
            <a:off x="0" y="1131125"/>
            <a:ext cx="10080600" cy="6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/>
        </p:nvSpPr>
        <p:spPr>
          <a:xfrm>
            <a:off x="0" y="1263100"/>
            <a:ext cx="10080600" cy="6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boulangerie Pâtisserie</a:t>
            </a:r>
            <a:r>
              <a:rPr b="1" lang="fr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”L’Égalité”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de M.Loy organise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des ateliers de Pâtisserie, un Mercredi/mois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3000"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0000FF"/>
                </a:solidFill>
              </a:rPr>
              <a:t>  </a:t>
            </a:r>
            <a:r>
              <a:rPr lang="fr" sz="3000">
                <a:solidFill>
                  <a:srgbClr val="0000FF"/>
                </a:solidFill>
              </a:rPr>
              <a:t>Le premier aura lieu le Mercredi 7 Novembre à 14h30</a:t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000FF"/>
                </a:solidFill>
              </a:rPr>
              <a:t>              Thème </a:t>
            </a:r>
            <a:r>
              <a:rPr b="1" lang="fr" sz="3000">
                <a:solidFill>
                  <a:srgbClr val="9900FF"/>
                </a:solidFill>
              </a:rPr>
              <a:t>”La Tarte Normande”</a:t>
            </a:r>
            <a:endParaRPr b="1" sz="30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chemeClr val="dk1"/>
                </a:solidFill>
              </a:rPr>
              <a:t>                                                 </a:t>
            </a:r>
            <a:r>
              <a:rPr lang="fr" sz="3000" u="sng">
                <a:solidFill>
                  <a:schemeClr val="dk1"/>
                </a:solidFill>
              </a:rPr>
              <a:t> </a:t>
            </a:r>
            <a:r>
              <a:rPr lang="fr" sz="3000" u="sng">
                <a:solidFill>
                  <a:srgbClr val="990000"/>
                </a:solidFill>
              </a:rPr>
              <a:t>Inscription /Info:</a:t>
            </a:r>
            <a:endParaRPr sz="3000" u="sng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M.Desoindre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M.Guillaume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990000"/>
              </a:solidFill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4279400" y="1979475"/>
            <a:ext cx="2549224" cy="35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975" y="4427725"/>
            <a:ext cx="31671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6975" y="2165925"/>
            <a:ext cx="3167150" cy="1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6">
            <a:alphaModFix/>
          </a:blip>
          <a:srcRect b="12069" l="9231" r="5523" t="16343"/>
          <a:stretch/>
        </p:blipFill>
        <p:spPr>
          <a:xfrm>
            <a:off x="8213525" y="6687600"/>
            <a:ext cx="924150" cy="7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/>
        </p:nvSpPr>
        <p:spPr>
          <a:xfrm>
            <a:off x="414725" y="882500"/>
            <a:ext cx="87615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05 au 09 novembre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</a:t>
            </a:r>
            <a:endParaRPr sz="3600"/>
          </a:p>
        </p:txBody>
      </p:sp>
      <p:sp>
        <p:nvSpPr>
          <p:cNvPr id="117" name="Google Shape;117;p20"/>
          <p:cNvSpPr txBox="1"/>
          <p:nvPr/>
        </p:nvSpPr>
        <p:spPr>
          <a:xfrm>
            <a:off x="0" y="2012375"/>
            <a:ext cx="9952800" cy="5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      </a:t>
            </a:r>
            <a:r>
              <a:rPr lang="fr" sz="1800">
                <a:solidFill>
                  <a:schemeClr val="dk1"/>
                </a:solidFill>
              </a:rPr>
              <a:t>à la Fabbrica del Vapore di Milano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105824" y="2320511"/>
            <a:ext cx="3387301" cy="190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9" name="Google Shape;119;p20"/>
          <p:cNvSpPr txBox="1"/>
          <p:nvPr/>
        </p:nvSpPr>
        <p:spPr>
          <a:xfrm>
            <a:off x="199375" y="3616375"/>
            <a:ext cx="5674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>
                <a:latin typeface="Comfortaa"/>
                <a:ea typeface="Comfortaa"/>
                <a:cs typeface="Comfortaa"/>
                <a:sym typeface="Comfortaa"/>
              </a:rPr>
              <a:t>“ Inside Magritte . Emotion Exhibition” 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2205725" y="4991125"/>
            <a:ext cx="4864476" cy="18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1214625" y="6290650"/>
            <a:ext cx="6508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Cycle Claude Chabrol </a:t>
            </a:r>
            <a:endParaRPr b="1" sz="30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au cinèma Spazio Oberdan</a:t>
            </a:r>
            <a:endParaRPr b="1" sz="24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6236275" y="4967275"/>
            <a:ext cx="26649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Madame Bovary</a:t>
            </a:r>
            <a:endParaRPr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305275" y="5293575"/>
            <a:ext cx="22842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La Cérémonie</a:t>
            </a:r>
            <a:endParaRPr b="1" sz="1300" u="sng">
              <a:solidFill>
                <a:srgbClr val="FF9900"/>
              </a:solidFill>
              <a:latin typeface="Impact"/>
              <a:ea typeface="Impact"/>
              <a:cs typeface="Impact"/>
              <a:sym typeface="Impact"/>
              <a:hlinkClick r:id="rId5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-4142875" y="59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/>
        </p:nvSpPr>
        <p:spPr>
          <a:xfrm>
            <a:off x="20113" y="1970050"/>
            <a:ext cx="10040400" cy="56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l’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undicesima edizione del </a:t>
            </a:r>
            <a:r>
              <a:rPr b="1" i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Triennale Design Museum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un racconto della storia del design italiano attraverso una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pluralità di storie e di voci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, che ne definiscono la natura multiforme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                               (</a:t>
            </a:r>
            <a:r>
              <a:rPr lang="fr" sz="1800">
                <a:solidFill>
                  <a:srgbClr val="94006B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Dal 14 Aprile al 20 gennaio 2019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)   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Storie.&lt;br/&gt;Il design italiano" id="130" name="Google Shape;130;p21"/>
          <p:cNvPicPr preferRelativeResize="0"/>
          <p:nvPr/>
        </p:nvPicPr>
        <p:blipFill rotWithShape="1">
          <a:blip r:embed="rId3">
            <a:alphaModFix/>
          </a:blip>
          <a:srcRect b="21245" l="-21025" r="-22590" t="-16647"/>
          <a:stretch/>
        </p:blipFill>
        <p:spPr>
          <a:xfrm>
            <a:off x="678675" y="2959775"/>
            <a:ext cx="7201475" cy="358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/>
        </p:nvSpPr>
        <p:spPr>
          <a:xfrm>
            <a:off x="320475" y="904900"/>
            <a:ext cx="87474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05 au 09 novembre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