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7559675" cx="10080625"/>
  <p:notesSz cx="7559675" cy="10691800"/>
  <p:embeddedFontLst>
    <p:embeddedFont>
      <p:font typeface="Amatic SC"/>
      <p:regular r:id="rId11"/>
      <p:bold r:id="rId12"/>
    </p:embeddedFont>
    <p:embeddedFont>
      <p:font typeface="Lobster"/>
      <p:regular r:id="rId13"/>
    </p:embeddedFont>
    <p:embeddedFont>
      <p:font typeface="Pacifico"/>
      <p:regular r:id="rId14"/>
    </p:embeddedFont>
    <p:embeddedFont>
      <p:font typeface="Allura"/>
      <p:regular r:id="rId15"/>
    </p:embeddedFont>
    <p:embeddedFont>
      <p:font typeface="Comfortaa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6.xml"/><Relationship Id="rId13" Type="http://schemas.openxmlformats.org/officeDocument/2006/relationships/font" Target="fonts/Lobst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llura-regular.fntdata"/><Relationship Id="rId14" Type="http://schemas.openxmlformats.org/officeDocument/2006/relationships/font" Target="fonts/Pacifico-regular.fntdata"/><Relationship Id="rId17" Type="http://schemas.openxmlformats.org/officeDocument/2006/relationships/font" Target="fonts/Comfortaa-bold.fntdata"/><Relationship Id="rId16" Type="http://schemas.openxmlformats.org/officeDocument/2006/relationships/font" Target="fonts/Comforta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4df5866ce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4df5866ce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3a1b6d8f1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3a1b6d8f1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4dd2f2c63_2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4dd2f2c63_2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3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16.png"/><Relationship Id="rId7" Type="http://schemas.openxmlformats.org/officeDocument/2006/relationships/image" Target="../media/image8.png"/><Relationship Id="rId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Relationship Id="rId8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Relationship Id="rId4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hyperlink" Target="https://fr.wikipedia.org/wiki/La_C%C3%A9r%C3%A9monie_(film,_1995)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941025" y="575400"/>
            <a:ext cx="7781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15 au 19 octobre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5" y="1439325"/>
            <a:ext cx="10080600" cy="61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15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Réunion des Délégués (la première de l’Année) à 12h00.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16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</a:t>
            </a:r>
            <a:r>
              <a:rPr lang="fr" sz="600">
                <a:solidFill>
                  <a:schemeClr val="dk1"/>
                </a:solidFill>
              </a:rPr>
              <a:t>  </a:t>
            </a:r>
            <a:r>
              <a:rPr lang="fr" sz="1800">
                <a:solidFill>
                  <a:schemeClr val="dk1"/>
                </a:solidFill>
              </a:rPr>
              <a:t>Les adultes: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Bim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, </a:t>
            </a:r>
            <a:r>
              <a:rPr b="1" lang="fr" sz="2400">
                <a:solidFill>
                  <a:srgbClr val="BF9000"/>
                </a:solidFill>
                <a:latin typeface="Lobster"/>
                <a:ea typeface="Lobster"/>
                <a:cs typeface="Lobster"/>
                <a:sym typeface="Lobster"/>
              </a:rPr>
              <a:t>Boum,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Bam </a:t>
            </a:r>
            <a:r>
              <a:rPr lang="fr" sz="1800">
                <a:solidFill>
                  <a:schemeClr val="dk1"/>
                </a:solidFill>
              </a:rPr>
              <a:t>revient de plus belle au Gymnase à 18h.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</a:t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mercredidi 17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200">
              <a:solidFill>
                <a:srgbClr val="0066CC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Orientation :</a:t>
            </a:r>
            <a:r>
              <a:rPr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chemeClr val="dk1"/>
                </a:solidFill>
              </a:rPr>
              <a:t>Les Tles</a:t>
            </a:r>
            <a:r>
              <a:rPr lang="fr" sz="1800">
                <a:solidFill>
                  <a:schemeClr val="dk1"/>
                </a:solidFill>
              </a:rPr>
              <a:t> au World University Tour/</a:t>
            </a:r>
            <a:r>
              <a:rPr b="1" lang="fr" sz="1800">
                <a:solidFill>
                  <a:schemeClr val="dk1"/>
                </a:solidFill>
              </a:rPr>
              <a:t>Orientation Post Bac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Ouvert toute la journée à Piazza Repubblica, 20, Milano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18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CC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            </a:t>
            </a:r>
            <a:r>
              <a:rPr b="1" lang="fr" sz="1800">
                <a:solidFill>
                  <a:schemeClr val="dk1"/>
                </a:solidFill>
              </a:rPr>
              <a:t>Assemblée  générale</a:t>
            </a:r>
            <a:r>
              <a:rPr lang="fr" sz="1800">
                <a:solidFill>
                  <a:schemeClr val="dk1"/>
                </a:solidFill>
              </a:rPr>
              <a:t>, renouvellement  Bureau à 18h30.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Apéro à destination des participants à la suite des travaux.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9450" y="46846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775" y="3512462"/>
            <a:ext cx="591975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7725" y="3512463"/>
            <a:ext cx="1034146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62813" y="5607850"/>
            <a:ext cx="2202263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42375" y="6754650"/>
            <a:ext cx="80467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83725" y="4684675"/>
            <a:ext cx="2038200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891025" y="2503325"/>
            <a:ext cx="2619375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208700" y="1346325"/>
            <a:ext cx="2491275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72925" y="6238250"/>
            <a:ext cx="717800" cy="71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848325" y="614750"/>
            <a:ext cx="72579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15 au 19 octobre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25" y="1305675"/>
            <a:ext cx="10080600" cy="6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</a:t>
            </a:r>
            <a:r>
              <a:rPr b="1" lang="fr" sz="30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Activités au starting blocks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L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 FSE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, grâce à ses membres envoie </a:t>
            </a:r>
            <a:r>
              <a:rPr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le championnat de foot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Ouvert à tous les adhérents , de la 6ème à la Tle.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Match 5x5 de 13h00 à 14h00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et le soir après les cours.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Parlez-en à vos potes et venez inscrire vos équipes.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Renseignements /Inscriptions</a:t>
            </a:r>
            <a:r>
              <a:rPr lang="fr" sz="2400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s’adresser </a:t>
            </a:r>
            <a:r>
              <a:rPr lang="fr" sz="2400" u="sng">
                <a:latin typeface="Lobster"/>
                <a:ea typeface="Lobster"/>
                <a:cs typeface="Lobster"/>
                <a:sym typeface="Lobster"/>
              </a:rPr>
              <a:t>au Tandem de choc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: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Malo Sonnek 2A/Guillaume, l’Animateur du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FS.E.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5" y="1517425"/>
            <a:ext cx="12630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2741550" y="2463347"/>
            <a:ext cx="40218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0575" y="3319138"/>
            <a:ext cx="1443625" cy="14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400" y="3730213"/>
            <a:ext cx="2305925" cy="11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/>
        </p:nvSpPr>
        <p:spPr>
          <a:xfrm>
            <a:off x="0" y="1131125"/>
            <a:ext cx="10080600" cy="6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 txBox="1"/>
          <p:nvPr/>
        </p:nvSpPr>
        <p:spPr>
          <a:xfrm>
            <a:off x="0" y="1263100"/>
            <a:ext cx="10080600" cy="6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boulangerie Pâtisserie</a:t>
            </a:r>
            <a:r>
              <a:rPr b="1" lang="fr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”L’Égalité”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de M.Loy organise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des ateliers de Pâtisserie, un Mercredi/mois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3000"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0000FF"/>
                </a:solidFill>
              </a:rPr>
              <a:t>  </a:t>
            </a:r>
            <a:r>
              <a:rPr lang="fr" sz="3000">
                <a:solidFill>
                  <a:srgbClr val="0000FF"/>
                </a:solidFill>
              </a:rPr>
              <a:t>Le premier aura lieu le Mercredi 7 Novembre à 14h30</a:t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000FF"/>
                </a:solidFill>
              </a:rPr>
              <a:t>              Thème </a:t>
            </a:r>
            <a:r>
              <a:rPr b="1" lang="fr" sz="3000">
                <a:solidFill>
                  <a:srgbClr val="9900FF"/>
                </a:solidFill>
              </a:rPr>
              <a:t>”La Tarte Normande”</a:t>
            </a:r>
            <a:endParaRPr b="1" sz="30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chemeClr val="dk1"/>
                </a:solidFill>
              </a:rPr>
              <a:t>                                                 </a:t>
            </a:r>
            <a:r>
              <a:rPr lang="fr" sz="3000" u="sng">
                <a:solidFill>
                  <a:schemeClr val="dk1"/>
                </a:solidFill>
              </a:rPr>
              <a:t> </a:t>
            </a:r>
            <a:r>
              <a:rPr lang="fr" sz="3000" u="sng">
                <a:solidFill>
                  <a:srgbClr val="990000"/>
                </a:solidFill>
              </a:rPr>
              <a:t>Inscription /Info:</a:t>
            </a:r>
            <a:endParaRPr sz="3000" u="sng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M.Desoindre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M.Guillaume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990000"/>
              </a:solidFill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4279400" y="1979475"/>
            <a:ext cx="2549224" cy="35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975" y="4427725"/>
            <a:ext cx="31671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6975" y="2165925"/>
            <a:ext cx="3167150" cy="1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 rotWithShape="1">
          <a:blip r:embed="rId6">
            <a:alphaModFix/>
          </a:blip>
          <a:srcRect b="12069" l="9231" r="5523" t="16343"/>
          <a:stretch/>
        </p:blipFill>
        <p:spPr>
          <a:xfrm>
            <a:off x="8213525" y="6687600"/>
            <a:ext cx="924150" cy="7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/>
        </p:nvSpPr>
        <p:spPr>
          <a:xfrm>
            <a:off x="543850" y="1033325"/>
            <a:ext cx="85569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semaine du 15 au 19 octobre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</a:t>
            </a:r>
            <a:endParaRPr sz="3600"/>
          </a:p>
        </p:txBody>
      </p:sp>
      <p:sp>
        <p:nvSpPr>
          <p:cNvPr id="109" name="Google Shape;109;p19"/>
          <p:cNvSpPr txBox="1"/>
          <p:nvPr/>
        </p:nvSpPr>
        <p:spPr>
          <a:xfrm>
            <a:off x="0" y="2012375"/>
            <a:ext cx="9952800" cy="5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      </a:t>
            </a:r>
            <a:r>
              <a:rPr lang="fr" sz="1800">
                <a:solidFill>
                  <a:schemeClr val="dk1"/>
                </a:solidFill>
              </a:rPr>
              <a:t>à la Fabbrica del Vapore di Milano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105824" y="2320511"/>
            <a:ext cx="3387301" cy="190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1" name="Google Shape;111;p19"/>
          <p:cNvSpPr txBox="1"/>
          <p:nvPr/>
        </p:nvSpPr>
        <p:spPr>
          <a:xfrm>
            <a:off x="199375" y="3616375"/>
            <a:ext cx="5674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>
                <a:latin typeface="Comfortaa"/>
                <a:ea typeface="Comfortaa"/>
                <a:cs typeface="Comfortaa"/>
                <a:sym typeface="Comfortaa"/>
              </a:rPr>
              <a:t>“ Inside Magritte . Emotion Exhibition” 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2205725" y="4991125"/>
            <a:ext cx="4864476" cy="18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/>
        </p:nvSpPr>
        <p:spPr>
          <a:xfrm>
            <a:off x="1214625" y="6290650"/>
            <a:ext cx="6508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Cycle Claude Chabrol </a:t>
            </a:r>
            <a:endParaRPr b="1" sz="30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au cinèma Spazio Oberdan</a:t>
            </a:r>
            <a:endParaRPr b="1" sz="24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6236275" y="4967275"/>
            <a:ext cx="26649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Madame Bovary</a:t>
            </a:r>
            <a:endParaRPr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1305275" y="5293575"/>
            <a:ext cx="22842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La Cérémonie</a:t>
            </a:r>
            <a:endParaRPr b="1" sz="1300" u="sng">
              <a:solidFill>
                <a:srgbClr val="FF9900"/>
              </a:solidFill>
              <a:latin typeface="Impact"/>
              <a:ea typeface="Impact"/>
              <a:cs typeface="Impact"/>
              <a:sym typeface="Impact"/>
              <a:hlinkClick r:id="rId5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 txBox="1"/>
          <p:nvPr/>
        </p:nvSpPr>
        <p:spPr>
          <a:xfrm>
            <a:off x="-4142875" y="59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20113" y="1970050"/>
            <a:ext cx="10040400" cy="56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l’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undicesima edizione del </a:t>
            </a:r>
            <a:r>
              <a:rPr b="1" i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Triennale Design Museum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un racconto della storia del design italiano attraverso una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pluralità di storie e di voci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, che ne definiscono la natura multiforme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                               (</a:t>
            </a:r>
            <a:r>
              <a:rPr lang="fr" sz="1800">
                <a:solidFill>
                  <a:srgbClr val="94006B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Dal 14 Aprile al 20 gennaio 2019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)   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Storie.&lt;br/&gt;Il design italiano" id="122" name="Google Shape;122;p20"/>
          <p:cNvPicPr preferRelativeResize="0"/>
          <p:nvPr/>
        </p:nvPicPr>
        <p:blipFill rotWithShape="1">
          <a:blip r:embed="rId3">
            <a:alphaModFix/>
          </a:blip>
          <a:srcRect b="21245" l="-21025" r="-22590" t="-16647"/>
          <a:stretch/>
        </p:blipFill>
        <p:spPr>
          <a:xfrm>
            <a:off x="678675" y="2959775"/>
            <a:ext cx="7201475" cy="358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320475" y="904900"/>
            <a:ext cx="87474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15 au 19 octobre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