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61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7559675" cx="10080625"/>
  <p:notesSz cx="7559675" cy="10691800"/>
  <p:embeddedFontLst>
    <p:embeddedFont>
      <p:font typeface="Amatic SC"/>
      <p:regular r:id="rId11"/>
      <p:bold r:id="rId12"/>
    </p:embeddedFont>
    <p:embeddedFont>
      <p:font typeface="Lobster"/>
      <p:regular r:id="rId13"/>
    </p:embeddedFont>
    <p:embeddedFont>
      <p:font typeface="Pacifico"/>
      <p:regular r:id="rId14"/>
    </p:embeddedFont>
    <p:embeddedFont>
      <p:font typeface="Allura"/>
      <p:regular r:id="rId15"/>
    </p:embeddedFont>
    <p:embeddedFont>
      <p:font typeface="Comforta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AmaticSC-regular.fntdata"/><Relationship Id="rId10" Type="http://schemas.openxmlformats.org/officeDocument/2006/relationships/slide" Target="slides/slide6.xml"/><Relationship Id="rId13" Type="http://schemas.openxmlformats.org/officeDocument/2006/relationships/font" Target="fonts/Lobster-regular.fntdata"/><Relationship Id="rId12" Type="http://schemas.openxmlformats.org/officeDocument/2006/relationships/font" Target="fonts/AmaticSC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Allura-regular.fntdata"/><Relationship Id="rId14" Type="http://schemas.openxmlformats.org/officeDocument/2006/relationships/font" Target="fonts/Pacifico-regular.fntdata"/><Relationship Id="rId17" Type="http://schemas.openxmlformats.org/officeDocument/2006/relationships/font" Target="fonts/Comfortaa-bold.fntdata"/><Relationship Id="rId16" Type="http://schemas.openxmlformats.org/officeDocument/2006/relationships/font" Target="fonts/Comfortaa-regular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:notes"/>
          <p:cNvSpPr txBox="1"/>
          <p:nvPr>
            <p:ph idx="1" type="body"/>
          </p:nvPr>
        </p:nvSpPr>
        <p:spPr>
          <a:xfrm>
            <a:off x="755950" y="5078600"/>
            <a:ext cx="6047725" cy="4811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3:notes"/>
          <p:cNvSpPr/>
          <p:nvPr>
            <p:ph idx="2" type="sldImg"/>
          </p:nvPr>
        </p:nvSpPr>
        <p:spPr>
          <a:xfrm>
            <a:off x="1260175" y="801875"/>
            <a:ext cx="5040025" cy="4009425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40c551f72b_1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40c551f72b_1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41d9fb14aa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41d9fb14aa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44df5866ce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44df5866ce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43a1b6d8f1_0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43a1b6d8f1_0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44dd2f2c63_2_0:notes"/>
          <p:cNvSpPr/>
          <p:nvPr>
            <p:ph idx="2" type="sldImg"/>
          </p:nvPr>
        </p:nvSpPr>
        <p:spPr>
          <a:xfrm>
            <a:off x="1260175" y="801875"/>
            <a:ext cx="5040000" cy="40095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44dd2f2c63_2_0:notes"/>
          <p:cNvSpPr txBox="1"/>
          <p:nvPr>
            <p:ph idx="1" type="body"/>
          </p:nvPr>
        </p:nvSpPr>
        <p:spPr>
          <a:xfrm>
            <a:off x="755950" y="5078600"/>
            <a:ext cx="6047700" cy="481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x">
  <p:cSld name="TITLE_AND_BODY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over Content" type="twoObjOverTx">
  <p:cSld name="TWO_OBJECTS_OVER_TEX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1" name="Google Shape;41;p11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2" name="Google Shape;42;p11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3" name="Google Shape;43;p11"/>
          <p:cNvSpPr txBox="1"/>
          <p:nvPr>
            <p:ph idx="3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 over Content" type="objOverTx">
  <p:cSld name="OBJECT_OVER_TEXT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6" name="Google Shape;46;p12"/>
          <p:cNvSpPr txBox="1"/>
          <p:nvPr>
            <p:ph idx="1" type="body"/>
          </p:nvPr>
        </p:nvSpPr>
        <p:spPr>
          <a:xfrm>
            <a:off x="504000" y="176904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47" name="Google Shape;47;p12"/>
          <p:cNvSpPr txBox="1"/>
          <p:nvPr>
            <p:ph idx="2" type="body"/>
          </p:nvPr>
        </p:nvSpPr>
        <p:spPr>
          <a:xfrm>
            <a:off x="504000" y="4059360"/>
            <a:ext cx="907164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4 Content" type="fourObj">
  <p:cSld name="FOUR_OBJECTS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3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0" name="Google Shape;50;p13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1" name="Google Shape;51;p13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2" name="Google Shape;52;p13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3" name="Google Shape;53;p13"/>
          <p:cNvSpPr txBox="1"/>
          <p:nvPr>
            <p:ph idx="4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6 Content">
  <p:cSld name="Title, 6 Conten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6" name="Google Shape;56;p14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7" name="Google Shape;57;p14"/>
          <p:cNvSpPr txBox="1"/>
          <p:nvPr>
            <p:ph idx="2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58" name="Google Shape;58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14"/>
          <p:cNvSpPr/>
          <p:nvPr/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ise en page personnalisée 1">
  <p:cSld name="CUSTOM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504000" y="301320"/>
            <a:ext cx="9071700" cy="1262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 Slide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Content" type="obj">
  <p:cSld name="OBJEC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5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0" name="Google Shape;20;p5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" type="twoObj">
  <p:cSld name="TWO_OBJECT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3" name="Google Shape;23;p6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24" name="Google Shape;24;p6"/>
          <p:cNvSpPr txBox="1"/>
          <p:nvPr>
            <p:ph idx="2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entered Text" type="objOnly">
  <p:cSld name="OBJECT_ONLY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8"/>
          <p:cNvSpPr txBox="1"/>
          <p:nvPr>
            <p:ph idx="1" type="subTitle"/>
          </p:nvPr>
        </p:nvSpPr>
        <p:spPr>
          <a:xfrm>
            <a:off x="504000" y="301320"/>
            <a:ext cx="9071640" cy="5851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, 2 Content and Content" type="twoObjAndObj">
  <p:cSld name="TWO_OBJECTS_AND_OBJEC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9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1" name="Google Shape;31;p9"/>
          <p:cNvSpPr txBox="1"/>
          <p:nvPr>
            <p:ph idx="1" type="body"/>
          </p:nvPr>
        </p:nvSpPr>
        <p:spPr>
          <a:xfrm>
            <a:off x="50400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2" name="Google Shape;32;p9"/>
          <p:cNvSpPr txBox="1"/>
          <p:nvPr>
            <p:ph idx="2" type="body"/>
          </p:nvPr>
        </p:nvSpPr>
        <p:spPr>
          <a:xfrm>
            <a:off x="50400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3" name="Google Shape;33;p9"/>
          <p:cNvSpPr txBox="1"/>
          <p:nvPr>
            <p:ph idx="3" type="body"/>
          </p:nvPr>
        </p:nvSpPr>
        <p:spPr>
          <a:xfrm>
            <a:off x="515268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Content and 2 Content" type="objAndTwoObj">
  <p:cSld name="OBJECT_AND_TWO_OBJECTS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0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6" name="Google Shape;36;p10"/>
          <p:cNvSpPr txBox="1"/>
          <p:nvPr>
            <p:ph idx="1" type="body"/>
          </p:nvPr>
        </p:nvSpPr>
        <p:spPr>
          <a:xfrm>
            <a:off x="504000" y="1769040"/>
            <a:ext cx="442692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7" name="Google Shape;37;p10"/>
          <p:cNvSpPr txBox="1"/>
          <p:nvPr>
            <p:ph idx="2" type="body"/>
          </p:nvPr>
        </p:nvSpPr>
        <p:spPr>
          <a:xfrm>
            <a:off x="5152680" y="176904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38" name="Google Shape;38;p10"/>
          <p:cNvSpPr txBox="1"/>
          <p:nvPr>
            <p:ph idx="3" type="body"/>
          </p:nvPr>
        </p:nvSpPr>
        <p:spPr>
          <a:xfrm>
            <a:off x="5152680" y="4059360"/>
            <a:ext cx="4426920" cy="209124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7.xml"/><Relationship Id="rId10" Type="http://schemas.openxmlformats.org/officeDocument/2006/relationships/slideLayout" Target="../slideLayouts/slideLayout6.xml"/><Relationship Id="rId13" Type="http://schemas.openxmlformats.org/officeDocument/2006/relationships/slideLayout" Target="../slideLayouts/slideLayout9.xml"/><Relationship Id="rId12" Type="http://schemas.openxmlformats.org/officeDocument/2006/relationships/slideLayout" Target="../slideLayouts/slideLayout8.xml"/><Relationship Id="rId1" Type="http://schemas.openxmlformats.org/officeDocument/2006/relationships/image" Target="../media/image2.jpg"/><Relationship Id="rId2" Type="http://schemas.openxmlformats.org/officeDocument/2006/relationships/image" Target="../media/image1.png"/><Relationship Id="rId3" Type="http://schemas.openxmlformats.org/officeDocument/2006/relationships/image" Target="../media/image4.png"/><Relationship Id="rId4" Type="http://schemas.openxmlformats.org/officeDocument/2006/relationships/image" Target="../media/image3.jpg"/><Relationship Id="rId9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0.xml"/><Relationship Id="rId17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12.xml"/><Relationship Id="rId5" Type="http://schemas.openxmlformats.org/officeDocument/2006/relationships/slideLayout" Target="../slideLayouts/slideLayout1.xml"/><Relationship Id="rId6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7" Type="http://schemas.openxmlformats.org/officeDocument/2006/relationships/slideLayout" Target="../slideLayouts/slideLayout3.xml"/><Relationship Id="rId8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504000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504000" y="1769040"/>
            <a:ext cx="9071640" cy="43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-228600" lvl="1" marL="914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-228600" lvl="2" marL="1371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-228600" lvl="3" marL="1828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-228600" lvl="4" marL="22860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-228600" lvl="5" marL="27432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-228600" lvl="6" marL="32004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-228600" lvl="7" marL="36576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-228600" lvl="8" marL="411480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504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9" name="Google Shape;9;p1"/>
          <p:cNvSpPr txBox="1"/>
          <p:nvPr>
            <p:ph idx="11" type="ftr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1pPr>
            <a:lvl2pPr indent="0" lvl="1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/>
            </a:lvl9pPr>
          </a:lstStyle>
          <a:p/>
        </p:txBody>
      </p:sp>
      <p:sp>
        <p:nvSpPr>
          <p:cNvPr id="10" name="Google Shape;10;p1"/>
          <p:cNvSpPr txBox="1"/>
          <p:nvPr>
            <p:ph idx="12" type="sldNum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  <p:pic>
        <p:nvPicPr>
          <p:cNvPr id="11" name="Google Shape;11;p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5" y="81360"/>
            <a:ext cx="6078485" cy="107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12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180000" y="81360"/>
            <a:ext cx="780619" cy="818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740000" y="138960"/>
            <a:ext cx="1434336" cy="7968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5"/>
    <p:sldLayoutId id="2147483649" r:id="rId6"/>
    <p:sldLayoutId id="2147483650" r:id="rId7"/>
    <p:sldLayoutId id="2147483651" r:id="rId8"/>
    <p:sldLayoutId id="2147483652" r:id="rId9"/>
    <p:sldLayoutId id="2147483653" r:id="rId10"/>
    <p:sldLayoutId id="2147483654" r:id="rId11"/>
    <p:sldLayoutId id="2147483655" r:id="rId12"/>
    <p:sldLayoutId id="2147483656" r:id="rId13"/>
    <p:sldLayoutId id="2147483657" r:id="rId14"/>
    <p:sldLayoutId id="2147483658" r:id="rId15"/>
    <p:sldLayoutId id="2147483659" r:id="rId16"/>
    <p:sldLayoutId id="2147483660" r:id="rId17"/>
  </p:sldLayoutIdLst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1" Type="http://schemas.openxmlformats.org/officeDocument/2006/relationships/image" Target="../media/image18.png"/><Relationship Id="rId10" Type="http://schemas.openxmlformats.org/officeDocument/2006/relationships/image" Target="../media/image24.png"/><Relationship Id="rId1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9" Type="http://schemas.openxmlformats.org/officeDocument/2006/relationships/image" Target="../media/image14.png"/><Relationship Id="rId5" Type="http://schemas.openxmlformats.org/officeDocument/2006/relationships/image" Target="../media/image7.png"/><Relationship Id="rId6" Type="http://schemas.openxmlformats.org/officeDocument/2006/relationships/image" Target="../media/image11.png"/><Relationship Id="rId7" Type="http://schemas.openxmlformats.org/officeDocument/2006/relationships/image" Target="../media/image9.png"/><Relationship Id="rId8" Type="http://schemas.openxmlformats.org/officeDocument/2006/relationships/image" Target="../media/image2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Relationship Id="rId4" Type="http://schemas.openxmlformats.org/officeDocument/2006/relationships/image" Target="../media/image17.png"/><Relationship Id="rId5" Type="http://schemas.openxmlformats.org/officeDocument/2006/relationships/image" Target="../media/image12.png"/><Relationship Id="rId6" Type="http://schemas.openxmlformats.org/officeDocument/2006/relationships/image" Target="../media/image10.png"/><Relationship Id="rId7" Type="http://schemas.openxmlformats.org/officeDocument/2006/relationships/image" Target="../media/image13.png"/><Relationship Id="rId8" Type="http://schemas.openxmlformats.org/officeDocument/2006/relationships/image" Target="../media/image1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jpg"/><Relationship Id="rId4" Type="http://schemas.openxmlformats.org/officeDocument/2006/relationships/image" Target="../media/image21.png"/><Relationship Id="rId5" Type="http://schemas.openxmlformats.org/officeDocument/2006/relationships/image" Target="../media/image20.png"/><Relationship Id="rId6" Type="http://schemas.openxmlformats.org/officeDocument/2006/relationships/image" Target="../media/image15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6.png"/><Relationship Id="rId4" Type="http://schemas.openxmlformats.org/officeDocument/2006/relationships/image" Target="../media/image23.png"/><Relationship Id="rId5" Type="http://schemas.openxmlformats.org/officeDocument/2006/relationships/hyperlink" Target="https://fr.wikipedia.org/wiki/La_C%C3%A9r%C3%A9monie_(film,_1995)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5"/>
          <p:cNvSpPr txBox="1"/>
          <p:nvPr/>
        </p:nvSpPr>
        <p:spPr>
          <a:xfrm>
            <a:off x="1192861" y="2222546"/>
            <a:ext cx="6120000" cy="31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spcFirstLastPara="1" rIns="90000" wrap="square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1" lang="fr" sz="8000">
                <a:latin typeface="Allura"/>
                <a:ea typeface="Allura"/>
                <a:cs typeface="Allura"/>
                <a:sym typeface="Allura"/>
              </a:rPr>
              <a:t>     </a:t>
            </a:r>
            <a:r>
              <a:rPr b="1" i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Stendhal</a:t>
            </a:r>
            <a:endParaRPr b="1" i="1" sz="10200">
              <a:solidFill>
                <a:srgbClr val="A61C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10200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Hebdo</a:t>
            </a:r>
            <a:r>
              <a:rPr b="1" i="0" lang="fr" sz="10200" u="none" cap="none" strike="noStrike">
                <a:solidFill>
                  <a:srgbClr val="A61C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10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</a:t>
            </a:r>
            <a:r>
              <a:rPr i="0" lang="fr" sz="8000" u="none" cap="none" strike="noStrike">
                <a:solidFill>
                  <a:srgbClr val="000000"/>
                </a:solidFill>
                <a:latin typeface="Allura"/>
                <a:ea typeface="Allura"/>
                <a:cs typeface="Allura"/>
                <a:sym typeface="Allura"/>
              </a:rPr>
              <a:t>  </a:t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 strike="noStrike">
              <a:solidFill>
                <a:srgbClr val="000000"/>
              </a:solidFill>
              <a:latin typeface="Allura"/>
              <a:ea typeface="Allura"/>
              <a:cs typeface="Allura"/>
              <a:sym typeface="Allur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/>
          <p:nvPr/>
        </p:nvSpPr>
        <p:spPr>
          <a:xfrm>
            <a:off x="1135825" y="8937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6"/>
          <p:cNvSpPr txBox="1"/>
          <p:nvPr/>
        </p:nvSpPr>
        <p:spPr>
          <a:xfrm>
            <a:off x="941025" y="1057350"/>
            <a:ext cx="80886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6"/>
          <p:cNvSpPr txBox="1"/>
          <p:nvPr/>
        </p:nvSpPr>
        <p:spPr>
          <a:xfrm>
            <a:off x="1135825" y="527875"/>
            <a:ext cx="74337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22 au 24 octobre 2018 </a:t>
            </a:r>
            <a:endParaRPr/>
          </a:p>
        </p:txBody>
      </p:sp>
      <p:sp>
        <p:nvSpPr>
          <p:cNvPr id="72" name="Google Shape;72;p16"/>
          <p:cNvSpPr txBox="1"/>
          <p:nvPr/>
        </p:nvSpPr>
        <p:spPr>
          <a:xfrm>
            <a:off x="-31600" y="1334075"/>
            <a:ext cx="10080600" cy="622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lundi</a:t>
            </a: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22 octobre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rgbClr val="FF0000"/>
                </a:solidFill>
              </a:rPr>
              <a:t> </a:t>
            </a:r>
            <a:endParaRPr sz="1800">
              <a:solidFill>
                <a:srgbClr val="FF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  </a:t>
            </a:r>
            <a:r>
              <a:rPr lang="fr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S</a:t>
            </a:r>
            <a:r>
              <a:rPr lang="fr" sz="1800">
                <a:solidFill>
                  <a:schemeClr val="dk1"/>
                </a:solidFill>
              </a:rPr>
              <a:t>alle de réunion: </a:t>
            </a:r>
            <a:r>
              <a:rPr b="1" lang="fr" sz="1800">
                <a:solidFill>
                  <a:schemeClr val="dk1"/>
                </a:solidFill>
              </a:rPr>
              <a:t>Commission de cantine,</a:t>
            </a:r>
            <a:r>
              <a:rPr lang="fr" sz="1800">
                <a:solidFill>
                  <a:schemeClr val="dk1"/>
                </a:solidFill>
              </a:rPr>
              <a:t> évaluation des menus d’hiver.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</a:t>
            </a:r>
            <a:r>
              <a:rPr b="1" lang="fr" sz="1800">
                <a:solidFill>
                  <a:srgbClr val="FF0000"/>
                </a:solidFill>
              </a:rPr>
              <a:t>Aula Magna:</a:t>
            </a:r>
            <a:r>
              <a:rPr lang="fr" sz="1800">
                <a:solidFill>
                  <a:schemeClr val="dk1"/>
                </a:solidFill>
              </a:rPr>
              <a:t> Remise des Diplômes du DNB,en présence des parents. à 17h00. </a:t>
            </a:r>
            <a:endParaRPr sz="6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200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mardi 23 octobre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200">
                <a:solidFill>
                  <a:srgbClr val="0066CC"/>
                </a:solidFill>
                <a:latin typeface="Amatic SC"/>
                <a:ea typeface="Amatic SC"/>
                <a:cs typeface="Amatic SC"/>
                <a:sym typeface="Amatic SC"/>
              </a:rPr>
              <a:t>Intra Muros</a:t>
            </a: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:</a:t>
            </a:r>
            <a:r>
              <a:rPr lang="fr" sz="1800">
                <a:solidFill>
                  <a:schemeClr val="dk1"/>
                </a:solidFill>
              </a:rPr>
              <a:t> </a:t>
            </a:r>
            <a:r>
              <a:rPr b="1" lang="fr" sz="1800">
                <a:solidFill>
                  <a:schemeClr val="dk1"/>
                </a:solidFill>
              </a:rPr>
              <a:t>Cantine:  </a:t>
            </a:r>
            <a:r>
              <a:rPr b="1"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Repas</a:t>
            </a:r>
            <a:r>
              <a:rPr b="1" lang="f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2400">
                <a:solidFill>
                  <a:srgbClr val="990000"/>
                </a:solidFill>
                <a:latin typeface="Comic Sans MS"/>
                <a:ea typeface="Comic Sans MS"/>
                <a:cs typeface="Comic Sans MS"/>
                <a:sym typeface="Comic Sans MS"/>
              </a:rPr>
              <a:t>Américain </a:t>
            </a:r>
            <a:r>
              <a:rPr b="1" lang="fr" sz="24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rPr>
              <a:t>/ </a:t>
            </a:r>
            <a:r>
              <a:rPr b="1"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Halloween </a:t>
            </a:r>
            <a:endParaRPr b="1" sz="2400">
              <a:solidFill>
                <a:srgbClr val="B45F0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   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</a:t>
            </a:r>
            <a:r>
              <a:rPr b="1" lang="fr" sz="2400">
                <a:solidFill>
                  <a:schemeClr val="dk1"/>
                </a:solidFill>
                <a:latin typeface="Lobster"/>
                <a:ea typeface="Lobster"/>
                <a:cs typeface="Lobster"/>
                <a:sym typeface="Lobster"/>
              </a:rPr>
              <a:t>S</a:t>
            </a:r>
            <a:r>
              <a:rPr b="1" lang="fr" sz="1800">
                <a:solidFill>
                  <a:schemeClr val="dk1"/>
                </a:solidFill>
              </a:rPr>
              <a:t>alle de réunion:</a:t>
            </a:r>
            <a:r>
              <a:rPr lang="fr" sz="1800">
                <a:solidFill>
                  <a:schemeClr val="dk1"/>
                </a:solidFill>
              </a:rPr>
              <a:t> Conseil pédagogique à 18h00</a:t>
            </a:r>
            <a:endParaRPr b="1" sz="3600">
              <a:solidFill>
                <a:srgbClr val="00FF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600">
              <a:solidFill>
                <a:srgbClr val="00FF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Sortie:</a:t>
            </a:r>
            <a:r>
              <a:rPr b="1" lang="fr" sz="1800">
                <a:solidFill>
                  <a:schemeClr val="dk1"/>
                </a:solidFill>
              </a:rPr>
              <a:t>CPA/CPD à Boscoincittà</a:t>
            </a:r>
            <a:r>
              <a:rPr b="1" lang="fr" sz="3600">
                <a:solidFill>
                  <a:srgbClr val="00FF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b="1" sz="900">
              <a:solidFill>
                <a:srgbClr val="00FF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000" u="sng">
              <a:solidFill>
                <a:srgbClr val="94006B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800" u="sng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mercredidi 24 octobre</a:t>
            </a:r>
            <a:r>
              <a:rPr lang="fr" sz="1800">
                <a:solidFill>
                  <a:schemeClr val="dk1"/>
                </a:solidFill>
              </a:rPr>
              <a:t>                    </a:t>
            </a:r>
            <a:r>
              <a:rPr b="1" lang="fr" sz="2400">
                <a:solidFill>
                  <a:srgbClr val="1C4587"/>
                </a:solidFill>
                <a:latin typeface="Lobster"/>
                <a:ea typeface="Lobster"/>
                <a:cs typeface="Lobster"/>
                <a:sym typeface="Lobster"/>
              </a:rPr>
              <a:t>               </a:t>
            </a:r>
            <a:r>
              <a:rPr lang="fr" sz="1800">
                <a:solidFill>
                  <a:schemeClr val="dk1"/>
                </a:solidFill>
              </a:rPr>
              <a:t>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3600">
                <a:solidFill>
                  <a:srgbClr val="00E200"/>
                </a:solidFill>
                <a:latin typeface="Amatic SC"/>
                <a:ea typeface="Amatic SC"/>
                <a:cs typeface="Amatic SC"/>
                <a:sym typeface="Amatic SC"/>
              </a:rPr>
              <a:t>vacances de la Toussaint:</a:t>
            </a:r>
            <a:r>
              <a:rPr b="1" lang="fr" sz="3200">
                <a:solidFill>
                  <a:srgbClr val="00E200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fr" sz="1800">
                <a:solidFill>
                  <a:schemeClr val="dk1"/>
                </a:solidFill>
              </a:rPr>
              <a:t>Fin des cours, jusqu’au lundi 05 novembre matin.</a:t>
            </a:r>
            <a:r>
              <a:rPr lang="fr" sz="2400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</a:rPr>
              <a:t>           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800">
              <a:solidFill>
                <a:srgbClr val="94006B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</a:t>
            </a:r>
            <a:r>
              <a:rPr lang="fr" sz="600">
                <a:solidFill>
                  <a:schemeClr val="dk1"/>
                </a:solidFill>
              </a:rPr>
              <a:t>        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800">
                <a:solidFill>
                  <a:schemeClr val="dk1"/>
                </a:solidFill>
              </a:rPr>
              <a:t>          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>
                <a:solidFill>
                  <a:schemeClr val="dk1"/>
                </a:solidFill>
              </a:rPr>
              <a:t>                    </a:t>
            </a:r>
            <a:r>
              <a:rPr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200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800"/>
              <a:t>                     </a:t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2400">
                <a:solidFill>
                  <a:schemeClr val="hlink"/>
                </a:solidFill>
              </a:rPr>
              <a:t> </a:t>
            </a:r>
            <a:r>
              <a:rPr lang="fr" sz="24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38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                                 </a:t>
            </a:r>
            <a:r>
              <a:rPr b="1" lang="fr" sz="3000">
                <a:solidFill>
                  <a:schemeClr val="hlink"/>
                </a:solidFill>
                <a:latin typeface="Comic Sans MS"/>
                <a:ea typeface="Comic Sans MS"/>
                <a:cs typeface="Comic Sans MS"/>
                <a:sym typeface="Comic Sans MS"/>
              </a:rPr>
              <a:t>  </a:t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3000">
              <a:solidFill>
                <a:schemeClr val="hlink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73" name="Google Shape;7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789450" y="4684675"/>
            <a:ext cx="910525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3437412" y="6896975"/>
            <a:ext cx="591975" cy="5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020925" y="7777263"/>
            <a:ext cx="1034146" cy="534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2862813" y="5607850"/>
            <a:ext cx="2202263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842375" y="6754650"/>
            <a:ext cx="804675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539400" y="7777275"/>
            <a:ext cx="2038200" cy="11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73175" y="2443675"/>
            <a:ext cx="1443420" cy="804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8004350" y="4184950"/>
            <a:ext cx="1331325" cy="6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6"/>
          <p:cNvPicPr preferRelativeResize="0"/>
          <p:nvPr/>
        </p:nvPicPr>
        <p:blipFill rotWithShape="1">
          <a:blip r:embed="rId11">
            <a:alphaModFix/>
          </a:blip>
          <a:srcRect b="61360" l="47028" r="0" t="0"/>
          <a:stretch/>
        </p:blipFill>
        <p:spPr>
          <a:xfrm>
            <a:off x="7011850" y="3855550"/>
            <a:ext cx="1240352" cy="64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6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64850" y="5489350"/>
            <a:ext cx="1733875" cy="86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/>
        </p:nvSpPr>
        <p:spPr>
          <a:xfrm>
            <a:off x="848325" y="614750"/>
            <a:ext cx="7257900" cy="9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15 au 19 octobre 2018 </a:t>
            </a:r>
            <a:r>
              <a:rPr lang="fr" sz="24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                </a:t>
            </a:r>
            <a:endParaRPr/>
          </a:p>
        </p:txBody>
      </p:sp>
      <p:sp>
        <p:nvSpPr>
          <p:cNvPr id="88" name="Google Shape;88;p17"/>
          <p:cNvSpPr txBox="1"/>
          <p:nvPr/>
        </p:nvSpPr>
        <p:spPr>
          <a:xfrm>
            <a:off x="25" y="1305675"/>
            <a:ext cx="10080600" cy="62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</a:t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</a:t>
            </a:r>
            <a:r>
              <a:rPr lang="fr" sz="24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Le FSE  lance les Inscriptions pour l’année 2018/2019</a:t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B5394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            </a:t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B5394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</a:t>
            </a:r>
            <a:r>
              <a:rPr b="1" lang="fr" sz="2400">
                <a:solidFill>
                  <a:srgbClr val="B45F06"/>
                </a:solidFill>
                <a:latin typeface="Lobster"/>
                <a:ea typeface="Lobster"/>
                <a:cs typeface="Lobster"/>
                <a:sym typeface="Lobster"/>
              </a:rPr>
              <a:t>Les droits sont de 5.00€</a:t>
            </a:r>
            <a:endParaRPr b="1" sz="2400">
              <a:solidFill>
                <a:srgbClr val="B45F0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000">
              <a:solidFill>
                <a:srgbClr val="B45F06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      </a:t>
            </a:r>
            <a:r>
              <a:rPr b="1" lang="fr" sz="3000">
                <a:solidFill>
                  <a:schemeClr val="hlink"/>
                </a:solidFill>
                <a:latin typeface="Lobster"/>
                <a:ea typeface="Lobster"/>
                <a:cs typeface="Lobster"/>
                <a:sym typeface="Lobster"/>
              </a:rPr>
              <a:t>Activités au starting blocks</a:t>
            </a:r>
            <a:r>
              <a:rPr b="1" lang="fr" sz="2400">
                <a:solidFill>
                  <a:srgbClr val="0000FF"/>
                </a:solidFill>
                <a:latin typeface="Lobster"/>
                <a:ea typeface="Lobster"/>
                <a:cs typeface="Lobster"/>
                <a:sym typeface="Lobster"/>
              </a:rPr>
              <a:t>                                 </a:t>
            </a:r>
            <a:endParaRPr b="1"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            L</a:t>
            </a: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e FSE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, grâce à ses membres envoie </a:t>
            </a:r>
            <a:r>
              <a:rPr lang="fr" sz="2400">
                <a:solidFill>
                  <a:srgbClr val="94006B"/>
                </a:solidFill>
                <a:latin typeface="Lobster"/>
                <a:ea typeface="Lobster"/>
                <a:cs typeface="Lobster"/>
                <a:sym typeface="Lobster"/>
              </a:rPr>
              <a:t>le championnat de foot le lundi 22/10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.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Ouvert à tous les adhérents, de la 6ème à la Tle. les vieux croûtons aussi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                    </a:t>
            </a: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Match 5x5 de 13h00 à 14h00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</a:t>
            </a: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et le soir après les cours.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Parlez-en à vos potes et venez inscrire vos équipes.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 u="sng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Renseignements /Inscriptions</a:t>
            </a:r>
            <a:r>
              <a:rPr lang="fr" sz="2400">
                <a:solidFill>
                  <a:srgbClr val="741B47"/>
                </a:solidFill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s’adresser </a:t>
            </a:r>
            <a:r>
              <a:rPr lang="fr" sz="2400" u="sng">
                <a:latin typeface="Lobster"/>
                <a:ea typeface="Lobster"/>
                <a:cs typeface="Lobster"/>
                <a:sym typeface="Lobster"/>
              </a:rPr>
              <a:t>au Tandem de choc 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: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just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</a:t>
            </a: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Malo Sonnek 2A/Guillaume, l’Animateur du </a:t>
            </a:r>
            <a:r>
              <a:rPr lang="fr" sz="2400">
                <a:solidFill>
                  <a:srgbClr val="0066CC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2400">
              <a:solidFill>
                <a:srgbClr val="0066CC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</a:t>
            </a:r>
            <a:r>
              <a:rPr lang="fr" sz="3000">
                <a:solidFill>
                  <a:srgbClr val="9900FF"/>
                </a:solidFill>
                <a:latin typeface="Lobster"/>
                <a:ea typeface="Lobster"/>
                <a:cs typeface="Lobster"/>
                <a:sym typeface="Lobster"/>
              </a:rPr>
              <a:t> </a:t>
            </a:r>
            <a:endParaRPr sz="30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9900FF"/>
              </a:solidFill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Lobster"/>
              <a:ea typeface="Lobster"/>
              <a:cs typeface="Lobster"/>
              <a:sym typeface="Lobst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latin typeface="Lobster"/>
                <a:ea typeface="Lobster"/>
                <a:cs typeface="Lobster"/>
                <a:sym typeface="Lobster"/>
              </a:rPr>
              <a:t>                                                                </a:t>
            </a:r>
            <a:r>
              <a:rPr b="1" lang="fr" sz="2400">
                <a:latin typeface="Lobster"/>
                <a:ea typeface="Lobster"/>
                <a:cs typeface="Lobster"/>
                <a:sym typeface="Lobster"/>
              </a:rPr>
              <a:t>   </a:t>
            </a:r>
            <a:endParaRPr sz="2400">
              <a:latin typeface="Lobster"/>
              <a:ea typeface="Lobster"/>
              <a:cs typeface="Lobster"/>
              <a:sym typeface="Lobster"/>
            </a:endParaRPr>
          </a:p>
        </p:txBody>
      </p:sp>
      <p:pic>
        <p:nvPicPr>
          <p:cNvPr id="89" name="Google Shape;89;p17"/>
          <p:cNvPicPr preferRelativeResize="0"/>
          <p:nvPr/>
        </p:nvPicPr>
        <p:blipFill rotWithShape="1">
          <a:blip r:embed="rId3">
            <a:alphaModFix/>
          </a:blip>
          <a:srcRect b="12069" l="9231" r="5523" t="16343"/>
          <a:stretch/>
        </p:blipFill>
        <p:spPr>
          <a:xfrm>
            <a:off x="25" y="1517425"/>
            <a:ext cx="1263075" cy="943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7"/>
          <p:cNvPicPr preferRelativeResize="0"/>
          <p:nvPr/>
        </p:nvPicPr>
        <p:blipFill rotWithShape="1">
          <a:blip r:embed="rId4">
            <a:alphaModFix/>
          </a:blip>
          <a:srcRect b="18955" l="0" r="0" t="21078"/>
          <a:stretch/>
        </p:blipFill>
        <p:spPr>
          <a:xfrm>
            <a:off x="2741550" y="2209701"/>
            <a:ext cx="4021850" cy="94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3894425" y="3319150"/>
            <a:ext cx="924150" cy="74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470575" y="3319138"/>
            <a:ext cx="1443625" cy="1443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29650" y="3477638"/>
            <a:ext cx="2305925" cy="1126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-3988677" y="4064000"/>
            <a:ext cx="924150" cy="77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/>
          <p:cNvPicPr preferRelativeResize="0"/>
          <p:nvPr/>
        </p:nvPicPr>
        <p:blipFill rotWithShape="1">
          <a:blip r:embed="rId3">
            <a:alphaModFix/>
          </a:blip>
          <a:srcRect b="12069" l="9231" r="5523" t="16343"/>
          <a:stretch/>
        </p:blipFill>
        <p:spPr>
          <a:xfrm>
            <a:off x="8375775" y="6777175"/>
            <a:ext cx="775924" cy="589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/>
        </p:nvSpPr>
        <p:spPr>
          <a:xfrm>
            <a:off x="0" y="1131125"/>
            <a:ext cx="10080600" cy="6428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8"/>
          <p:cNvSpPr txBox="1"/>
          <p:nvPr/>
        </p:nvSpPr>
        <p:spPr>
          <a:xfrm>
            <a:off x="0" y="1263100"/>
            <a:ext cx="10080600" cy="629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b="1"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La boulangerie Pâtisserie</a:t>
            </a:r>
            <a:r>
              <a:rPr b="1" lang="fr" sz="2400">
                <a:solidFill>
                  <a:srgbClr val="00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”L’Égalité”</a:t>
            </a:r>
            <a:r>
              <a:rPr b="1"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de M.Loy organise</a:t>
            </a:r>
            <a:endParaRPr sz="2400">
              <a:solidFill>
                <a:srgbClr val="B45F0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r>
              <a:rPr lang="fr" sz="24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des ateliers de Pâtisserie, un Mercredi/mois</a:t>
            </a:r>
            <a:endParaRPr sz="2400">
              <a:solidFill>
                <a:srgbClr val="B45F0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B45F06"/>
              </a:solidFill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B45F06"/>
                </a:solidFill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lang="fr" sz="3000">
                <a:latin typeface="Comic Sans MS"/>
                <a:ea typeface="Comic Sans MS"/>
                <a:cs typeface="Comic Sans MS"/>
                <a:sym typeface="Comic Sans MS"/>
              </a:rPr>
              <a:t>      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rgbClr val="0000FF"/>
                </a:solidFill>
              </a:rPr>
              <a:t>  </a:t>
            </a:r>
            <a:r>
              <a:rPr lang="fr" sz="3000">
                <a:solidFill>
                  <a:srgbClr val="0000FF"/>
                </a:solidFill>
              </a:rPr>
              <a:t>Le premier aura lieu le Mercredi 7 Novembre à 14h30</a:t>
            </a:r>
            <a:endParaRPr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3000">
                <a:solidFill>
                  <a:srgbClr val="0000FF"/>
                </a:solidFill>
              </a:rPr>
              <a:t>              Thème </a:t>
            </a:r>
            <a:r>
              <a:rPr b="1" lang="fr" sz="3000">
                <a:solidFill>
                  <a:srgbClr val="9900FF"/>
                </a:solidFill>
              </a:rPr>
              <a:t>”La Tarte Normande”</a:t>
            </a:r>
            <a:endParaRPr b="1" sz="3000">
              <a:solidFill>
                <a:srgbClr val="99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0000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chemeClr val="dk1"/>
                </a:solidFill>
              </a:rPr>
              <a:t>                                                 </a:t>
            </a:r>
            <a:r>
              <a:rPr lang="fr" sz="3000" u="sng">
                <a:solidFill>
                  <a:schemeClr val="dk1"/>
                </a:solidFill>
              </a:rPr>
              <a:t> </a:t>
            </a:r>
            <a:r>
              <a:rPr lang="fr" sz="3000" u="sng">
                <a:solidFill>
                  <a:srgbClr val="990000"/>
                </a:solidFill>
              </a:rPr>
              <a:t>Inscription /Info:</a:t>
            </a:r>
            <a:endParaRPr sz="3000" u="sng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rgbClr val="990000"/>
                </a:solidFill>
              </a:rPr>
              <a:t>                                                      M.Desoindre</a:t>
            </a:r>
            <a:endParaRPr sz="30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3000">
                <a:solidFill>
                  <a:srgbClr val="990000"/>
                </a:solidFill>
              </a:rPr>
              <a:t>                                                      M.Guillaume</a:t>
            </a:r>
            <a:endParaRPr sz="3000">
              <a:solidFill>
                <a:srgbClr val="990000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rgbClr val="990000"/>
              </a:solidFill>
            </a:endParaRPr>
          </a:p>
        </p:txBody>
      </p:sp>
      <p:pic>
        <p:nvPicPr>
          <p:cNvPr id="102" name="Google Shape;102;p18"/>
          <p:cNvPicPr preferRelativeResize="0"/>
          <p:nvPr/>
        </p:nvPicPr>
        <p:blipFill>
          <a:blip r:embed="rId3">
            <a:alphaModFix amt="39000"/>
          </a:blip>
          <a:stretch>
            <a:fillRect/>
          </a:stretch>
        </p:blipFill>
        <p:spPr>
          <a:xfrm>
            <a:off x="-4279400" y="1979475"/>
            <a:ext cx="2549224" cy="3581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76975" y="4427725"/>
            <a:ext cx="3167150" cy="1685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76975" y="2165925"/>
            <a:ext cx="3167150" cy="1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8"/>
          <p:cNvPicPr preferRelativeResize="0"/>
          <p:nvPr/>
        </p:nvPicPr>
        <p:blipFill rotWithShape="1">
          <a:blip r:embed="rId6">
            <a:alphaModFix/>
          </a:blip>
          <a:srcRect b="12069" l="9231" r="5523" t="16343"/>
          <a:stretch/>
        </p:blipFill>
        <p:spPr>
          <a:xfrm>
            <a:off x="8213525" y="6687600"/>
            <a:ext cx="924150" cy="744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9"/>
          <p:cNvSpPr txBox="1"/>
          <p:nvPr/>
        </p:nvSpPr>
        <p:spPr>
          <a:xfrm>
            <a:off x="543850" y="1033325"/>
            <a:ext cx="8556900" cy="105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semaine du 15 au 19 octobre 2018 </a:t>
            </a:r>
            <a:r>
              <a:rPr b="1" lang="fr" sz="3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en ville</a:t>
            </a:r>
            <a:r>
              <a:rPr lang="fr"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 </a:t>
            </a:r>
            <a:endParaRPr sz="3600"/>
          </a:p>
        </p:txBody>
      </p:sp>
      <p:sp>
        <p:nvSpPr>
          <p:cNvPr id="111" name="Google Shape;111;p19"/>
          <p:cNvSpPr txBox="1"/>
          <p:nvPr/>
        </p:nvSpPr>
        <p:spPr>
          <a:xfrm>
            <a:off x="0" y="2012375"/>
            <a:ext cx="9952800" cy="554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   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                                                                                                                        </a:t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t/>
            </a:r>
            <a:endParaRPr b="1" sz="13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None/>
            </a:pPr>
            <a:r>
              <a:rPr b="1" lang="fr" sz="1300">
                <a:solidFill>
                  <a:schemeClr val="dk1"/>
                </a:solidFill>
              </a:rPr>
              <a:t>                                                                                                                              </a:t>
            </a:r>
            <a:r>
              <a:rPr lang="fr" sz="1800">
                <a:solidFill>
                  <a:schemeClr val="dk1"/>
                </a:solidFill>
              </a:rPr>
              <a:t>à la Fabbrica del Vapore di Milano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>
            <a:alphaModFix amt="56000"/>
          </a:blip>
          <a:stretch>
            <a:fillRect/>
          </a:stretch>
        </p:blipFill>
        <p:spPr>
          <a:xfrm>
            <a:off x="1105824" y="2320511"/>
            <a:ext cx="3387301" cy="1904825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sp>
        <p:nvSpPr>
          <p:cNvPr id="113" name="Google Shape;113;p19"/>
          <p:cNvSpPr txBox="1"/>
          <p:nvPr/>
        </p:nvSpPr>
        <p:spPr>
          <a:xfrm>
            <a:off x="199375" y="3616375"/>
            <a:ext cx="56742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2200">
                <a:latin typeface="Comfortaa"/>
                <a:ea typeface="Comfortaa"/>
                <a:cs typeface="Comfortaa"/>
                <a:sym typeface="Comfortaa"/>
              </a:rPr>
              <a:t>“ Inside Magritte . Emotion Exhibition” </a:t>
            </a:r>
            <a:endParaRPr sz="2200"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4">
            <a:alphaModFix amt="72000"/>
          </a:blip>
          <a:stretch>
            <a:fillRect/>
          </a:stretch>
        </p:blipFill>
        <p:spPr>
          <a:xfrm>
            <a:off x="2205725" y="4991125"/>
            <a:ext cx="4864476" cy="182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Google Shape;115;p19"/>
          <p:cNvSpPr txBox="1"/>
          <p:nvPr/>
        </p:nvSpPr>
        <p:spPr>
          <a:xfrm>
            <a:off x="1214625" y="6290650"/>
            <a:ext cx="6508200" cy="852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30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Cycle Claude Chabrol </a:t>
            </a:r>
            <a:endParaRPr b="1" sz="30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fr" sz="2400">
                <a:solidFill>
                  <a:srgbClr val="CC0000"/>
                </a:solidFill>
                <a:latin typeface="Impact"/>
                <a:ea typeface="Impact"/>
                <a:cs typeface="Impact"/>
                <a:sym typeface="Impact"/>
              </a:rPr>
              <a:t>au cinèma Spazio Oberdan</a:t>
            </a:r>
            <a:endParaRPr b="1" sz="2400">
              <a:solidFill>
                <a:srgbClr val="CC00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6" name="Google Shape;116;p19"/>
          <p:cNvSpPr txBox="1"/>
          <p:nvPr/>
        </p:nvSpPr>
        <p:spPr>
          <a:xfrm>
            <a:off x="6236275" y="4967275"/>
            <a:ext cx="26649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  <a:t>Madame Bovary</a:t>
            </a:r>
            <a:endParaRPr>
              <a:solidFill>
                <a:srgbClr val="FF9900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sp>
        <p:nvSpPr>
          <p:cNvPr id="117" name="Google Shape;117;p19"/>
          <p:cNvSpPr txBox="1"/>
          <p:nvPr/>
        </p:nvSpPr>
        <p:spPr>
          <a:xfrm>
            <a:off x="1305275" y="5293575"/>
            <a:ext cx="2284200" cy="50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4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1300">
                <a:solidFill>
                  <a:srgbClr val="FF9900"/>
                </a:solidFill>
                <a:latin typeface="Impact"/>
                <a:ea typeface="Impact"/>
                <a:cs typeface="Impact"/>
                <a:sym typeface="Impact"/>
              </a:rPr>
              <a:t>La Cérémonie</a:t>
            </a:r>
            <a:endParaRPr b="1" sz="1300" u="sng">
              <a:solidFill>
                <a:srgbClr val="FF9900"/>
              </a:solidFill>
              <a:latin typeface="Impact"/>
              <a:ea typeface="Impact"/>
              <a:cs typeface="Impact"/>
              <a:sym typeface="Impact"/>
              <a:hlinkClick r:id="rId5"/>
            </a:endParaRPr>
          </a:p>
          <a:p>
            <a:pPr indent="0" lvl="0" marL="0" rtl="0" algn="l"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9"/>
          <p:cNvSpPr txBox="1"/>
          <p:nvPr/>
        </p:nvSpPr>
        <p:spPr>
          <a:xfrm>
            <a:off x="-4142875" y="590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0"/>
          <p:cNvSpPr txBox="1"/>
          <p:nvPr/>
        </p:nvSpPr>
        <p:spPr>
          <a:xfrm>
            <a:off x="20113" y="1970050"/>
            <a:ext cx="10040400" cy="565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 l’</a:t>
            </a:r>
            <a:r>
              <a:rPr b="1"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undicesima edizione del </a:t>
            </a:r>
            <a:r>
              <a:rPr b="1" i="1"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Triennale Design Museum</a:t>
            </a:r>
            <a:r>
              <a:rPr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:</a:t>
            </a:r>
            <a:r>
              <a:rPr lang="fr" sz="1800">
                <a:solidFill>
                  <a:srgbClr val="44444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un racconto della storia del design italiano attraverso una</a:t>
            </a:r>
            <a:r>
              <a:rPr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</a:t>
            </a:r>
            <a:r>
              <a:rPr b="1" lang="fr" sz="1800">
                <a:solidFill>
                  <a:srgbClr val="0B539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pluralità di storie e di voci</a:t>
            </a:r>
            <a:r>
              <a:rPr lang="fr" sz="1800">
                <a:solidFill>
                  <a:srgbClr val="44444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, che ne definiscono la natura multiforme</a:t>
            </a:r>
            <a:endParaRPr sz="1800">
              <a:solidFill>
                <a:srgbClr val="444444"/>
              </a:solidFill>
              <a:highlight>
                <a:srgbClr val="FFFFFF"/>
              </a:highlight>
              <a:latin typeface="Comic Sans MS"/>
              <a:ea typeface="Comic Sans MS"/>
              <a:cs typeface="Comic Sans MS"/>
              <a:sym typeface="Comic Sans M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fr" sz="1800">
                <a:solidFill>
                  <a:srgbClr val="44444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                                 (</a:t>
            </a:r>
            <a:r>
              <a:rPr lang="fr" sz="1800">
                <a:solidFill>
                  <a:srgbClr val="94006B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Dal 14 Aprile al 20 gennaio 2019</a:t>
            </a:r>
            <a:r>
              <a:rPr lang="fr" sz="1800">
                <a:solidFill>
                  <a:srgbClr val="444444"/>
                </a:solidFill>
                <a:highlight>
                  <a:srgbClr val="FFFFFF"/>
                </a:highlight>
                <a:latin typeface="Comic Sans MS"/>
                <a:ea typeface="Comic Sans MS"/>
                <a:cs typeface="Comic Sans MS"/>
                <a:sym typeface="Comic Sans MS"/>
              </a:rPr>
              <a:t>)    </a:t>
            </a:r>
            <a:endParaRPr sz="18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descr="Storie.&lt;br/&gt;Il design italiano" id="124" name="Google Shape;124;p20"/>
          <p:cNvPicPr preferRelativeResize="0"/>
          <p:nvPr/>
        </p:nvPicPr>
        <p:blipFill rotWithShape="1">
          <a:blip r:embed="rId3">
            <a:alphaModFix/>
          </a:blip>
          <a:srcRect b="21245" l="-21025" r="-22590" t="-16647"/>
          <a:stretch/>
        </p:blipFill>
        <p:spPr>
          <a:xfrm>
            <a:off x="678675" y="2959775"/>
            <a:ext cx="7201475" cy="358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20"/>
          <p:cNvSpPr txBox="1"/>
          <p:nvPr/>
        </p:nvSpPr>
        <p:spPr>
          <a:xfrm>
            <a:off x="320475" y="904900"/>
            <a:ext cx="8747400" cy="94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   </a:t>
            </a:r>
            <a:r>
              <a:rPr b="1" lang="fr" sz="5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semaine du 15 au 19 octobre 2018 </a:t>
            </a:r>
            <a:r>
              <a:rPr b="1" lang="fr" sz="3600">
                <a:solidFill>
                  <a:srgbClr val="94006B"/>
                </a:solidFill>
                <a:latin typeface="Amatic SC"/>
                <a:ea typeface="Amatic SC"/>
                <a:cs typeface="Amatic SC"/>
                <a:sym typeface="Amatic SC"/>
              </a:rPr>
              <a:t>en ville</a:t>
            </a:r>
            <a:r>
              <a:rPr lang="fr" sz="3600">
                <a:solidFill>
                  <a:schemeClr val="dk1"/>
                </a:solidFill>
                <a:latin typeface="Pacifico"/>
                <a:ea typeface="Pacifico"/>
                <a:cs typeface="Pacifico"/>
                <a:sym typeface="Pacifico"/>
              </a:rPr>
              <a:t>   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