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</p:sldIdLst>
  <p:sldSz cy="7559675" cx="10080625"/>
  <p:notesSz cx="7559675" cy="10691800"/>
  <p:embeddedFontLst>
    <p:embeddedFont>
      <p:font typeface="Amatic SC"/>
      <p:regular r:id="rId8"/>
      <p:bold r:id="rId9"/>
    </p:embeddedFont>
    <p:embeddedFont>
      <p:font typeface="Lobster"/>
      <p:regular r:id="rId10"/>
    </p:embeddedFont>
    <p:embeddedFont>
      <p:font typeface="Pacifico"/>
      <p:regular r:id="rId11"/>
    </p:embeddedFont>
    <p:embeddedFont>
      <p:font typeface="Allura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acifico-regular.fntdata"/><Relationship Id="rId10" Type="http://schemas.openxmlformats.org/officeDocument/2006/relationships/font" Target="fonts/Lobster-regular.fntdata"/><Relationship Id="rId12" Type="http://schemas.openxmlformats.org/officeDocument/2006/relationships/font" Target="fonts/Allur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b19c5259_1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cb19c5259_1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edcda9b9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7edcda9b9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e en page personnalisée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81360"/>
            <a:ext cx="6078485" cy="10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0" y="81360"/>
            <a:ext cx="780619" cy="8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000" y="138960"/>
            <a:ext cx="1434336" cy="7968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9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8.png"/><Relationship Id="rId5" Type="http://schemas.openxmlformats.org/officeDocument/2006/relationships/image" Target="../media/image16.jp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92861" y="2222546"/>
            <a:ext cx="6120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0">
                <a:latin typeface="Allura"/>
                <a:ea typeface="Allura"/>
                <a:cs typeface="Allura"/>
                <a:sym typeface="Allura"/>
              </a:rPr>
              <a:t>     </a:t>
            </a:r>
            <a:r>
              <a:rPr b="1" i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Stendhal</a:t>
            </a:r>
            <a:endParaRPr b="1" i="1" sz="10200">
              <a:solidFill>
                <a:srgbClr val="A61C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Hebdo</a:t>
            </a:r>
            <a:r>
              <a:rPr b="1" i="0" lang="fr" sz="10200" u="none" cap="none" strike="noStrike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10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8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 </a:t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317125" y="293200"/>
            <a:ext cx="89529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JOURNéES</a:t>
            </a:r>
            <a:r>
              <a:rPr b="1" lang="fr" sz="5600" strike="noStrike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du 03 au 04 septembre </a:t>
            </a:r>
            <a:r>
              <a:rPr b="1" lang="fr" sz="5600" strike="noStrike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201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8</a:t>
            </a:r>
            <a:r>
              <a:rPr b="0" lang="fr" sz="3200" strike="noStrike">
                <a:solidFill>
                  <a:srgbClr val="9400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13" y="1059075"/>
            <a:ext cx="10080600" cy="6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lundi 03 septembre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  </a:t>
            </a:r>
            <a:r>
              <a:rPr b="1" lang="fr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Bonne Rentrée Scolaire 2018/19</a:t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à</a:t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TOUS LES PERSONNELS</a:t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b="1" lang="fr" sz="1800">
                <a:solidFill>
                  <a:srgbClr val="FF0000"/>
                </a:solidFill>
              </a:rPr>
              <a:t>Salle de réunion:</a:t>
            </a:r>
            <a:r>
              <a:rPr b="1" lang="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8H00</a:t>
            </a:r>
            <a:r>
              <a:rPr b="1" lang="fr" sz="1800">
                <a:solidFill>
                  <a:schemeClr val="dk1"/>
                </a:solidFill>
              </a:rPr>
              <a:t>  </a:t>
            </a:r>
            <a:r>
              <a:rPr b="1" lang="fr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Accueil</a:t>
            </a:r>
            <a:r>
              <a:rPr lang="fr" sz="1800">
                <a:solidFill>
                  <a:schemeClr val="dk1"/>
                </a:solidFill>
              </a:rPr>
              <a:t> des nouveaux personnels.M.Le proviseur 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</a:t>
            </a:r>
            <a:r>
              <a:rPr b="1" lang="fr" sz="1800">
                <a:solidFill>
                  <a:srgbClr val="FF0000"/>
                </a:solidFill>
              </a:rPr>
              <a:t>Hall de Stendhal:</a:t>
            </a:r>
            <a:r>
              <a:rPr b="1" lang="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8H30 </a:t>
            </a:r>
            <a:r>
              <a:rPr b="1" lang="fr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Accueil</a:t>
            </a:r>
            <a:r>
              <a:rPr lang="fr" sz="1800">
                <a:solidFill>
                  <a:schemeClr val="dk1"/>
                </a:solidFill>
              </a:rPr>
              <a:t> Café pour tous.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</a:t>
            </a:r>
            <a:r>
              <a:rPr lang="fr">
                <a:solidFill>
                  <a:schemeClr val="dk1"/>
                </a:solidFill>
              </a:rPr>
              <a:t>  </a:t>
            </a:r>
            <a:r>
              <a:rPr b="1" lang="fr" sz="1800">
                <a:solidFill>
                  <a:srgbClr val="FF0000"/>
                </a:solidFill>
              </a:rPr>
              <a:t>Aula Magna:</a:t>
            </a:r>
            <a:r>
              <a:rPr b="1" lang="f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9h00</a:t>
            </a:r>
            <a:r>
              <a:rPr b="1" lang="fr" sz="1800">
                <a:solidFill>
                  <a:srgbClr val="FF0000"/>
                </a:solidFill>
              </a:rPr>
              <a:t>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Réunion plénière de Pré-Rentrée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r>
              <a:rPr b="1" lang="fr" sz="1800">
                <a:latin typeface="Comic Sans MS"/>
                <a:ea typeface="Comic Sans MS"/>
                <a:cs typeface="Comic Sans MS"/>
                <a:sym typeface="Comic Sans MS"/>
              </a:rPr>
              <a:t>10h00</a:t>
            </a:r>
            <a:r>
              <a:rPr b="1" lang="fr" sz="2400"/>
              <a:t> </a:t>
            </a:r>
            <a:r>
              <a:rPr b="1"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 des Personnels</a:t>
            </a:r>
            <a:r>
              <a:rPr b="1" lang="fr" sz="18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sur le Parvis du Lycée.</a:t>
            </a:r>
            <a:endParaRPr b="1" sz="18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rgbClr val="FF0000"/>
                </a:solidFill>
              </a:rPr>
              <a:t>Aula Magna  </a:t>
            </a:r>
            <a:r>
              <a:rPr b="1" lang="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10h00</a:t>
            </a:r>
            <a:r>
              <a:rPr b="1" lang="fr" sz="2400">
                <a:solidFill>
                  <a:schemeClr val="dk1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Conseils d’enseignement/Secondaire</a:t>
            </a:r>
            <a:endParaRPr sz="24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</a:t>
            </a:r>
            <a:r>
              <a:rPr b="1" lang="fr" sz="1800">
                <a:solidFill>
                  <a:srgbClr val="FF0000"/>
                </a:solidFill>
              </a:rPr>
              <a:t>Salle 103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Conseil des Maîtres</a:t>
            </a:r>
            <a:endParaRPr sz="24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hlink"/>
                </a:solidFill>
              </a:rPr>
              <a:t>                 </a:t>
            </a:r>
            <a:r>
              <a:rPr b="1" lang="fr" sz="1800">
                <a:solidFill>
                  <a:schemeClr val="hlink"/>
                </a:solidFill>
              </a:rPr>
              <a:t>       </a:t>
            </a:r>
            <a:endParaRPr sz="24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r>
              <a:rPr lang="f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12h45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Repas tous Ensemble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                  </a:t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              </a:t>
            </a:r>
            <a:r>
              <a:rPr b="1"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                        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/>
              <a:t>  </a:t>
            </a:r>
            <a:r>
              <a:rPr lang="fr" sz="1800"/>
              <a:t> 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r>
              <a:rPr lang="fr" sz="1800"/>
              <a:t> </a:t>
            </a:r>
            <a:endParaRPr sz="3600" u="sng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   </a:t>
            </a:r>
            <a:endParaRPr sz="1800" u="sng">
              <a:solidFill>
                <a:schemeClr val="hlink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</a:t>
            </a:r>
            <a:endParaRPr sz="1800">
              <a:solidFill>
                <a:schemeClr val="hlink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</a:t>
            </a:r>
            <a:endParaRPr b="1" sz="3800" u="sng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800" u="sng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8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AE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/>
              <a:t>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lang="fr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AE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800" u="sng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9263" y="10590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4837" y="144675"/>
            <a:ext cx="156444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 rotWithShape="1">
          <a:blip r:embed="rId5">
            <a:alphaModFix/>
          </a:blip>
          <a:srcRect b="10413" l="12620" r="6322" t="11467"/>
          <a:stretch/>
        </p:blipFill>
        <p:spPr>
          <a:xfrm>
            <a:off x="13572448" y="3483300"/>
            <a:ext cx="976825" cy="59307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-5342450" y="4298650"/>
            <a:ext cx="18843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AE00"/>
                </a:solidFill>
                <a:latin typeface="Amatic SC"/>
                <a:ea typeface="Amatic SC"/>
                <a:cs typeface="Amatic SC"/>
                <a:sym typeface="Amatic SC"/>
              </a:rPr>
              <a:t>Sortie :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6">
            <a:alphaModFix/>
          </a:blip>
          <a:srcRect b="0" l="9231" r="5523" t="9641"/>
          <a:stretch/>
        </p:blipFill>
        <p:spPr>
          <a:xfrm>
            <a:off x="13715000" y="5492175"/>
            <a:ext cx="691751" cy="5930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-4720775" y="1973475"/>
            <a:ext cx="18843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: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46625" y="4872274"/>
            <a:ext cx="1028493" cy="4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6185200" y="5905750"/>
            <a:ext cx="23742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8">
            <a:alphaModFix/>
          </a:blip>
          <a:srcRect b="69545" l="0" r="0" t="0"/>
          <a:stretch/>
        </p:blipFill>
        <p:spPr>
          <a:xfrm>
            <a:off x="12683688" y="1853475"/>
            <a:ext cx="1884350" cy="4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9">
            <a:alphaModFix/>
          </a:blip>
          <a:srcRect b="6042" l="0" r="46001" t="10491"/>
          <a:stretch/>
        </p:blipFill>
        <p:spPr>
          <a:xfrm>
            <a:off x="12974375" y="2358000"/>
            <a:ext cx="1568324" cy="1215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512700" y="4109650"/>
            <a:ext cx="1096350" cy="7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57175" y="2569550"/>
            <a:ext cx="5604600" cy="15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70100" y="6229175"/>
            <a:ext cx="3017400" cy="12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0" y="2472500"/>
            <a:ext cx="100806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MARDi 04 septembre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b="1" lang="fr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Bonne Rentrée Scolaire 2018/19</a:t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      </a:t>
            </a:r>
            <a:r>
              <a:rPr b="1" lang="fr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aux Élèves</a:t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Accueil,Appel et Prise en charge dans </a:t>
            </a:r>
            <a:endParaRPr b="1" sz="24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les classes par les Professeurs Principaux</a:t>
            </a:r>
            <a:endParaRPr b="1" sz="24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et les professeurs d’École,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listes et horaires affichés</a:t>
            </a:r>
            <a:endParaRPr sz="24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</a:t>
            </a:r>
            <a:r>
              <a:rPr lang="fr" sz="2400">
                <a:solidFill>
                  <a:srgbClr val="94006B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restaurant scolaire est de service</a:t>
            </a:r>
            <a:endParaRPr sz="2400">
              <a:solidFill>
                <a:srgbClr val="94006B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94006B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i="1" sz="7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</a:t>
            </a:r>
            <a:endParaRPr i="1" sz="7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2400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</a:rPr>
              <a:t>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endParaRPr b="1" sz="3200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004925" y="146525"/>
            <a:ext cx="7884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JOURNÉES du 03 au 04 septembre 2018</a:t>
            </a:r>
            <a:r>
              <a:rPr lang="fr" sz="3200">
                <a:solidFill>
                  <a:srgbClr val="94006B"/>
                </a:solidFill>
              </a:rPr>
              <a:t>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0300" y="1349750"/>
            <a:ext cx="953200" cy="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40300" y="848900"/>
            <a:ext cx="953200" cy="5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5">
            <a:alphaModFix/>
          </a:blip>
          <a:srcRect b="0" l="9231" r="5523" t="9641"/>
          <a:stretch/>
        </p:blipFill>
        <p:spPr>
          <a:xfrm>
            <a:off x="14301750" y="1826350"/>
            <a:ext cx="691751" cy="59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300" y="3405075"/>
            <a:ext cx="3002525" cy="15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1000" y="4598900"/>
            <a:ext cx="2886750" cy="13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5288" y="3758850"/>
            <a:ext cx="3761225" cy="215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0" y="1016475"/>
            <a:ext cx="10080600" cy="16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Après-midi d</a:t>
            </a:r>
            <a:r>
              <a:rPr lang="fr"/>
              <a:t>e </a:t>
            </a:r>
            <a:r>
              <a:rPr b="1" lang="fr"/>
              <a:t>14h00 à 17h30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 </a:t>
            </a:r>
            <a:r>
              <a:rPr b="1" lang="fr"/>
              <a:t>14H00-17H00</a:t>
            </a:r>
            <a:r>
              <a:rPr lang="fr"/>
              <a:t>  </a:t>
            </a:r>
            <a:r>
              <a:rPr lang="fr" u="sng"/>
              <a:t> </a:t>
            </a:r>
            <a:r>
              <a:rPr b="1" lang="fr" u="sng"/>
              <a:t>Primaire</a:t>
            </a:r>
            <a:r>
              <a:rPr lang="fr" u="sng"/>
              <a:t>: </a:t>
            </a:r>
            <a:r>
              <a:rPr lang="fr"/>
              <a:t>Prise en charge des Classes et Réunion par Cycle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 </a:t>
            </a:r>
            <a:r>
              <a:rPr b="1" lang="fr"/>
              <a:t>14h00-16h00</a:t>
            </a:r>
            <a:r>
              <a:rPr lang="fr"/>
              <a:t>   </a:t>
            </a:r>
            <a:r>
              <a:rPr b="1" lang="fr" u="sng"/>
              <a:t>Secondaire</a:t>
            </a:r>
            <a:r>
              <a:rPr lang="fr" u="sng"/>
              <a:t>: </a:t>
            </a:r>
            <a:r>
              <a:rPr lang="fr"/>
              <a:t>Réunion Équipes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                           EPI-TPE/AP/Enseignements exploration/Parcours Éducatifs/Évaluations par    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                                                  compétence/ Projets divers.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</a:t>
            </a:r>
            <a:r>
              <a:rPr b="1" lang="fr"/>
              <a:t>16h00 à 17h00</a:t>
            </a:r>
            <a:r>
              <a:rPr lang="fr"/>
              <a:t>  </a:t>
            </a:r>
            <a:r>
              <a:rPr b="1" lang="fr"/>
              <a:t>Réunion</a:t>
            </a:r>
            <a:r>
              <a:rPr lang="fr"/>
              <a:t> DS-M.Le Proviseur-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</a:t>
            </a:r>
            <a:r>
              <a:rPr b="1" lang="fr"/>
              <a:t>17h00-17h30</a:t>
            </a:r>
            <a:r>
              <a:rPr lang="fr"/>
              <a:t>    </a:t>
            </a:r>
            <a:r>
              <a:rPr b="1" lang="fr">
                <a:solidFill>
                  <a:srgbClr val="FF0000"/>
                </a:solidFill>
              </a:rPr>
              <a:t>Aula Magna</a:t>
            </a:r>
            <a:r>
              <a:rPr lang="fr"/>
              <a:t>: Réunion PP - Mme La Prov-Adjoint.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