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comments+xml" PartName="/ppt/comments/comment1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commentAuthors+xml" PartName="/ppt/commentAuthors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embeddedFontLst>
    <p:embeddedFont>
      <p:font typeface="Syncopate"/>
      <p:regular r:id="rId17"/>
      <p:bold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mAuthor clrIdx="0" id="0" initials="" lastIdx="1" name="Luca MONTI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Syncopate-regular.fnt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Syncopate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comments/comment1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m authorId="0" idx="1">
    <p:pos x="6000" y="0"/>
    <p:text>ciaaooooo</p:text>
  </p:cm>
</p:cmLst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Shape 13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Shape 14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Shape 11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Shape 12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0" y="1723500"/>
            <a:ext cx="8520599" cy="1696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400000"/>
              <a:defRPr sz="11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599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r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599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599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r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r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599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r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r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899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899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r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r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7999" cy="7556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7999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r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r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49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199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199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099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r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r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fr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02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08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comments" Target="../comments/comment1.xml"/><Relationship Id="rId4" Type="http://schemas.openxmlformats.org/officeDocument/2006/relationships/image" Target="../media/image10.png"/><Relationship Id="rId5" Type="http://schemas.openxmlformats.org/officeDocument/2006/relationships/image" Target="../media/image01.png"/><Relationship Id="rId6" Type="http://schemas.openxmlformats.org/officeDocument/2006/relationships/image" Target="../media/image0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09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07.png"/><Relationship Id="rId4" Type="http://schemas.openxmlformats.org/officeDocument/2006/relationships/image" Target="../media/image0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05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04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00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ctrTitle"/>
          </p:nvPr>
        </p:nvSpPr>
        <p:spPr>
          <a:xfrm>
            <a:off x="311700" y="1723500"/>
            <a:ext cx="8520599" cy="1696500"/>
          </a:xfrm>
          <a:prstGeom prst="rect">
            <a:avLst/>
          </a:prstGeom>
          <a:noFill/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r" sz="4800" u="sng">
                <a:solidFill>
                  <a:srgbClr val="FF0000"/>
                </a:solidFill>
                <a:highlight>
                  <a:srgbClr val="FFFFFF"/>
                </a:highlight>
                <a:latin typeface="Syncopate"/>
                <a:ea typeface="Syncopate"/>
                <a:cs typeface="Syncopate"/>
                <a:sym typeface="Syncopate"/>
              </a:rPr>
              <a:t>EXPOSÉ DE</a:t>
            </a:r>
            <a:r>
              <a:rPr lang="fr" sz="4800" u="sng">
                <a:solidFill>
                  <a:srgbClr val="FF0000"/>
                </a:solidFill>
                <a:latin typeface="Syncopate"/>
                <a:ea typeface="Syncopate"/>
                <a:cs typeface="Syncopate"/>
                <a:sym typeface="Syncopate"/>
              </a:rPr>
              <a:t> Technologie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/>
          <p:nvPr>
            <p:ph type="title"/>
          </p:nvPr>
        </p:nvSpPr>
        <p:spPr>
          <a:xfrm>
            <a:off x="311700" y="445025"/>
            <a:ext cx="51807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r">
                <a:solidFill>
                  <a:srgbClr val="FF0000"/>
                </a:solidFill>
              </a:rPr>
              <a:t>MBlock: La détection d’objets</a:t>
            </a:r>
          </a:p>
        </p:txBody>
      </p:sp>
      <p:pic>
        <p:nvPicPr>
          <p:cNvPr id="138" name="Shape 13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423950"/>
            <a:ext cx="4991100" cy="2751625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Shape 139"/>
          <p:cNvSpPr txBox="1"/>
          <p:nvPr/>
        </p:nvSpPr>
        <p:spPr>
          <a:xfrm>
            <a:off x="5582450" y="371400"/>
            <a:ext cx="3095100" cy="78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fr"/>
              <a:t>La détection est une partie du programme qui ne dépends pas de l’application de controle.</a:t>
            </a:r>
          </a:p>
        </p:txBody>
      </p:sp>
      <p:cxnSp>
        <p:nvCxnSpPr>
          <p:cNvPr id="140" name="Shape 140"/>
          <p:cNvCxnSpPr>
            <a:stCxn id="141" idx="1"/>
          </p:cNvCxnSpPr>
          <p:nvPr/>
        </p:nvCxnSpPr>
        <p:spPr>
          <a:xfrm rot="10800000">
            <a:off x="3365150" y="1632100"/>
            <a:ext cx="2599800" cy="523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142" name="Shape 142"/>
          <p:cNvCxnSpPr>
            <a:stCxn id="143" idx="1"/>
          </p:cNvCxnSpPr>
          <p:nvPr/>
        </p:nvCxnSpPr>
        <p:spPr>
          <a:xfrm rot="10800000">
            <a:off x="2746200" y="2948750"/>
            <a:ext cx="3373500" cy="821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141" name="Shape 141"/>
          <p:cNvSpPr txBox="1"/>
          <p:nvPr/>
        </p:nvSpPr>
        <p:spPr>
          <a:xfrm>
            <a:off x="5964950" y="1637500"/>
            <a:ext cx="2712600" cy="103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r"/>
              <a:t>On utilises une variable et on l’associe à une partie du robot pour qu’elle puisse réagir à différentes circonstances.</a:t>
            </a:r>
          </a:p>
        </p:txBody>
      </p:sp>
      <p:sp>
        <p:nvSpPr>
          <p:cNvPr id="143" name="Shape 143"/>
          <p:cNvSpPr txBox="1"/>
          <p:nvPr/>
        </p:nvSpPr>
        <p:spPr>
          <a:xfrm>
            <a:off x="6119700" y="3151400"/>
            <a:ext cx="2712600" cy="123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r"/>
              <a:t>On indiques les conditions pour exécuter l’action comme pour le controle du programme et, suite à cela on indique l’action à exécuter.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/>
          <p:nvPr>
            <p:ph type="title"/>
          </p:nvPr>
        </p:nvSpPr>
        <p:spPr>
          <a:xfrm>
            <a:off x="3021300" y="211275"/>
            <a:ext cx="61227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r">
                <a:solidFill>
                  <a:srgbClr val="FF0000"/>
                </a:solidFill>
              </a:rPr>
              <a:t>MBlock: Programme de suivi de ligne</a:t>
            </a:r>
          </a:p>
        </p:txBody>
      </p:sp>
      <p:pic>
        <p:nvPicPr>
          <p:cNvPr id="149" name="Shape 14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687" y="211275"/>
            <a:ext cx="2638425" cy="49911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0" name="Shape 150"/>
          <p:cNvCxnSpPr>
            <a:stCxn id="151" idx="1"/>
          </p:cNvCxnSpPr>
          <p:nvPr/>
        </p:nvCxnSpPr>
        <p:spPr>
          <a:xfrm flipH="1">
            <a:off x="1440725" y="2492325"/>
            <a:ext cx="3297600" cy="236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152" name="Shape 152"/>
          <p:cNvCxnSpPr>
            <a:stCxn id="153" idx="1"/>
          </p:cNvCxnSpPr>
          <p:nvPr/>
        </p:nvCxnSpPr>
        <p:spPr>
          <a:xfrm rot="10800000">
            <a:off x="1508025" y="3354100"/>
            <a:ext cx="3804300" cy="461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154" name="Shape 154"/>
          <p:cNvSpPr txBox="1"/>
          <p:nvPr/>
        </p:nvSpPr>
        <p:spPr>
          <a:xfrm>
            <a:off x="3669100" y="1091725"/>
            <a:ext cx="4547100" cy="8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fr"/>
              <a:t>Le suivi de ligne est l’unique partie du robot qui rend le robot toutalement autonaume.</a:t>
            </a:r>
          </a:p>
        </p:txBody>
      </p:sp>
      <p:sp>
        <p:nvSpPr>
          <p:cNvPr id="151" name="Shape 151"/>
          <p:cNvSpPr txBox="1"/>
          <p:nvPr/>
        </p:nvSpPr>
        <p:spPr>
          <a:xfrm>
            <a:off x="4738325" y="2205975"/>
            <a:ext cx="3162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r"/>
              <a:t>Cette fois on donnes une variabe avec une condition.</a:t>
            </a:r>
          </a:p>
        </p:txBody>
      </p:sp>
      <p:sp>
        <p:nvSpPr>
          <p:cNvPr id="153" name="Shape 153"/>
          <p:cNvSpPr txBox="1"/>
          <p:nvPr/>
        </p:nvSpPr>
        <p:spPr>
          <a:xfrm>
            <a:off x="5312325" y="3601600"/>
            <a:ext cx="32190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r"/>
              <a:t>Toujours accompagnées d’une action.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type="title"/>
          </p:nvPr>
        </p:nvSpPr>
        <p:spPr>
          <a:xfrm>
            <a:off x="311700" y="412475"/>
            <a:ext cx="8520600" cy="572700"/>
          </a:xfrm>
          <a:prstGeom prst="rect">
            <a:avLst/>
          </a:prstGeom>
          <a:ln cap="flat" cmpd="sng" w="9525">
            <a:solidFill>
              <a:srgbClr val="F3F3F3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b="1" lang="fr" sz="3000" u="sng">
                <a:solidFill>
                  <a:srgbClr val="FF0000"/>
                </a:solidFill>
              </a:rPr>
              <a:t>Organisation du groupe</a:t>
            </a:r>
          </a:p>
        </p:txBody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x="448675" y="154502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r"/>
              <a:t>Arianna et Victoria ce sont occupées de Sketchup de la pièce de fixation et de la pièce de protection</a:t>
            </a:r>
          </a:p>
          <a:p>
            <a:pPr lvl="0" rtl="0">
              <a:spcBef>
                <a:spcPts val="0"/>
              </a:spcBef>
              <a:buNone/>
            </a:pPr>
            <a:r>
              <a:rPr lang="fr"/>
              <a:t>Basile et Lorenzo font AppInventor </a:t>
            </a:r>
          </a:p>
          <a:p>
            <a:pPr lvl="0">
              <a:spcBef>
                <a:spcPts val="0"/>
              </a:spcBef>
              <a:buNone/>
            </a:pPr>
            <a:r>
              <a:rPr lang="fr"/>
              <a:t>Luca s’est occupé de MBlock</a:t>
            </a:r>
          </a:p>
        </p:txBody>
      </p:sp>
      <p:pic>
        <p:nvPicPr>
          <p:cNvPr id="61" name="Shape 6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603273" y="1770773"/>
            <a:ext cx="2333199" cy="504774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Shape 6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227750" y="2246700"/>
            <a:ext cx="1580100" cy="6500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Shape 6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664756" y="3061150"/>
            <a:ext cx="1561518" cy="919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type="title"/>
          </p:nvPr>
        </p:nvSpPr>
        <p:spPr>
          <a:xfrm>
            <a:off x="311700" y="412475"/>
            <a:ext cx="8520600" cy="961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fr" u="sng">
                <a:solidFill>
                  <a:srgbClr val="FF0000"/>
                </a:solidFill>
              </a:rPr>
              <a:t>Les objectifs et la planification du projet, en particulier pour le travail qui reste à faire cette année</a:t>
            </a:r>
          </a:p>
        </p:txBody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x="311700" y="1546400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Char char="-"/>
            </a:pPr>
            <a:r>
              <a:rPr lang="fr"/>
              <a:t>Le Robot devra devenir quasiment indestructible avec les pièces qui seront ajoutées grâce à Sketchup </a:t>
            </a:r>
          </a:p>
          <a:p>
            <a:pPr indent="-228600" lvl="0" marL="457200" rtl="0">
              <a:spcBef>
                <a:spcPts val="0"/>
              </a:spcBef>
              <a:buChar char="-"/>
            </a:pPr>
            <a:r>
              <a:rPr lang="fr"/>
              <a:t>L’interface du programme AppInventor devra recevoir toutes les données du robot et devra contrôler tous ces mouvement, ce sera le centre de contrôle pour le robot</a:t>
            </a:r>
          </a:p>
          <a:p>
            <a:pPr indent="-228600" lvl="0" marL="457200">
              <a:spcBef>
                <a:spcPts val="0"/>
              </a:spcBef>
              <a:buChar char="-"/>
            </a:pPr>
            <a:r>
              <a:rPr lang="fr"/>
              <a:t>Le programme MBlock devra exécuter toutes les actions possibles et devra rendre totalement indépendant le robot si besoin.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/>
          <p:nvPr>
            <p:ph type="title"/>
          </p:nvPr>
        </p:nvSpPr>
        <p:spPr>
          <a:xfrm>
            <a:off x="344250" y="1226000"/>
            <a:ext cx="8520600" cy="18021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fr" u="sng">
                <a:solidFill>
                  <a:srgbClr val="FF0000"/>
                </a:solidFill>
              </a:rPr>
              <a:t>Les résultats obtenus et les perspectives envisagées dans la suite du projet pour avoir le meilleur véhicule</a:t>
            </a:r>
          </a:p>
          <a:p>
            <a:pPr lvl="0" rtl="0" algn="ctr">
              <a:spcBef>
                <a:spcPts val="0"/>
              </a:spcBef>
              <a:buNone/>
            </a:pPr>
            <a:r>
              <a:t/>
            </a:r>
            <a:endParaRPr b="1" sz="1000" u="sng">
              <a:solidFill>
                <a:srgbClr val="FF0000"/>
              </a:solidFill>
            </a:endParaRPr>
          </a:p>
          <a:p>
            <a:pPr lvl="0" algn="ctr">
              <a:spcBef>
                <a:spcPts val="0"/>
              </a:spcBef>
              <a:buNone/>
            </a:pPr>
            <a:r>
              <a:t/>
            </a:r>
            <a:endParaRPr b="1" sz="1000" u="sng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Clr>
                <a:schemeClr val="dk1"/>
              </a:buClr>
              <a:buSzPct val="39285"/>
              <a:buFont typeface="Arial"/>
              <a:buNone/>
            </a:pPr>
            <a:r>
              <a:rPr b="1" lang="fr" u="sng">
                <a:solidFill>
                  <a:srgbClr val="FF0000"/>
                </a:solidFill>
              </a:rPr>
              <a:t>AppInventor:</a:t>
            </a:r>
            <a:r>
              <a:rPr b="1" lang="fr">
                <a:solidFill>
                  <a:srgbClr val="FF0000"/>
                </a:solidFill>
              </a:rPr>
              <a:t> les commandes</a:t>
            </a:r>
          </a:p>
          <a:p>
            <a:pPr lvl="0" algn="ctr">
              <a:spcBef>
                <a:spcPts val="0"/>
              </a:spcBef>
              <a:buNone/>
            </a:pPr>
            <a:r>
              <a:t/>
            </a:r>
            <a:endParaRPr b="1" u="sng"/>
          </a:p>
        </p:txBody>
      </p:sp>
      <p:pic>
        <p:nvPicPr>
          <p:cNvPr id="80" name="Shape 8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03973" y="1115375"/>
            <a:ext cx="5811600" cy="3416399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Shape 81"/>
          <p:cNvSpPr txBox="1"/>
          <p:nvPr/>
        </p:nvSpPr>
        <p:spPr>
          <a:xfrm>
            <a:off x="1711725" y="4692600"/>
            <a:ext cx="5151900" cy="3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r"/>
              <a:t>Un exemple de la programmation des flèches directionnelles</a:t>
            </a:r>
          </a:p>
        </p:txBody>
      </p:sp>
      <p:cxnSp>
        <p:nvCxnSpPr>
          <p:cNvPr id="82" name="Shape 82"/>
          <p:cNvCxnSpPr/>
          <p:nvPr/>
        </p:nvCxnSpPr>
        <p:spPr>
          <a:xfrm flipH="1" rot="10800000">
            <a:off x="751475" y="1502975"/>
            <a:ext cx="2396400" cy="1503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83" name="Shape 83"/>
          <p:cNvCxnSpPr/>
          <p:nvPr/>
        </p:nvCxnSpPr>
        <p:spPr>
          <a:xfrm flipH="1" rot="10800000">
            <a:off x="784875" y="2496587"/>
            <a:ext cx="2396400" cy="1503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84" name="Shape 84"/>
          <p:cNvCxnSpPr/>
          <p:nvPr/>
        </p:nvCxnSpPr>
        <p:spPr>
          <a:xfrm flipH="1" rot="10800000">
            <a:off x="784875" y="3490225"/>
            <a:ext cx="2396400" cy="1503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85" name="Shape 85"/>
          <p:cNvSpPr txBox="1"/>
          <p:nvPr/>
        </p:nvSpPr>
        <p:spPr>
          <a:xfrm>
            <a:off x="370150" y="1327625"/>
            <a:ext cx="1110600" cy="5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r"/>
              <a:t>vitesse normale</a:t>
            </a:r>
          </a:p>
        </p:txBody>
      </p:sp>
      <p:sp>
        <p:nvSpPr>
          <p:cNvPr id="86" name="Shape 86"/>
          <p:cNvSpPr txBox="1"/>
          <p:nvPr/>
        </p:nvSpPr>
        <p:spPr>
          <a:xfrm>
            <a:off x="370150" y="3314875"/>
            <a:ext cx="1110600" cy="5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r"/>
              <a:t>vitesse rapide</a:t>
            </a:r>
          </a:p>
        </p:txBody>
      </p:sp>
      <p:sp>
        <p:nvSpPr>
          <p:cNvPr id="87" name="Shape 87"/>
          <p:cNvSpPr txBox="1"/>
          <p:nvPr/>
        </p:nvSpPr>
        <p:spPr>
          <a:xfrm>
            <a:off x="370150" y="2321250"/>
            <a:ext cx="1110600" cy="5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r"/>
              <a:t>vitesse lente</a:t>
            </a:r>
          </a:p>
        </p:txBody>
      </p:sp>
      <p:cxnSp>
        <p:nvCxnSpPr>
          <p:cNvPr id="88" name="Shape 88"/>
          <p:cNvCxnSpPr/>
          <p:nvPr/>
        </p:nvCxnSpPr>
        <p:spPr>
          <a:xfrm flipH="1">
            <a:off x="7796150" y="1102175"/>
            <a:ext cx="764100" cy="7053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89" name="Shape 89"/>
          <p:cNvSpPr txBox="1"/>
          <p:nvPr/>
        </p:nvSpPr>
        <p:spPr>
          <a:xfrm>
            <a:off x="8203750" y="799475"/>
            <a:ext cx="1205100" cy="31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r"/>
              <a:t>arrêt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b="1" lang="fr" u="sng">
                <a:solidFill>
                  <a:srgbClr val="FF0000"/>
                </a:solidFill>
              </a:rPr>
              <a:t>AppInventor:</a:t>
            </a:r>
            <a:r>
              <a:rPr b="1" lang="fr">
                <a:solidFill>
                  <a:srgbClr val="FF0000"/>
                </a:solidFill>
              </a:rPr>
              <a:t> l'interface de la tablet </a:t>
            </a:r>
          </a:p>
        </p:txBody>
      </p:sp>
      <p:pic>
        <p:nvPicPr>
          <p:cNvPr id="95" name="Shape 9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43975" y="1152474"/>
            <a:ext cx="1994800" cy="296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Shape 9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43975" y="3593075"/>
            <a:ext cx="1994799" cy="143467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7" name="Shape 97"/>
          <p:cNvCxnSpPr/>
          <p:nvPr/>
        </p:nvCxnSpPr>
        <p:spPr>
          <a:xfrm>
            <a:off x="1289550" y="1865925"/>
            <a:ext cx="1651200" cy="4983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98" name="Shape 98"/>
          <p:cNvCxnSpPr/>
          <p:nvPr/>
        </p:nvCxnSpPr>
        <p:spPr>
          <a:xfrm flipH="1">
            <a:off x="4400225" y="2237750"/>
            <a:ext cx="2321400" cy="309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99" name="Shape 99"/>
          <p:cNvCxnSpPr/>
          <p:nvPr/>
        </p:nvCxnSpPr>
        <p:spPr>
          <a:xfrm rot="10800000">
            <a:off x="4634125" y="2797650"/>
            <a:ext cx="2104200" cy="1248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100" name="Shape 100"/>
          <p:cNvCxnSpPr/>
          <p:nvPr/>
        </p:nvCxnSpPr>
        <p:spPr>
          <a:xfrm flipH="1">
            <a:off x="4725775" y="3557025"/>
            <a:ext cx="1987500" cy="2094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101" name="Shape 101"/>
          <p:cNvSpPr txBox="1"/>
          <p:nvPr/>
        </p:nvSpPr>
        <p:spPr>
          <a:xfrm>
            <a:off x="6654825" y="2008112"/>
            <a:ext cx="1636500" cy="52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r"/>
              <a:t>le suivi de ligne</a:t>
            </a:r>
          </a:p>
        </p:txBody>
      </p:sp>
      <p:sp>
        <p:nvSpPr>
          <p:cNvPr id="102" name="Shape 102"/>
          <p:cNvSpPr txBox="1"/>
          <p:nvPr/>
        </p:nvSpPr>
        <p:spPr>
          <a:xfrm>
            <a:off x="6704925" y="1152475"/>
            <a:ext cx="1878600" cy="68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r"/>
              <a:t>les boutons pour connecter et déconnecter</a:t>
            </a:r>
          </a:p>
        </p:txBody>
      </p:sp>
      <p:sp>
        <p:nvSpPr>
          <p:cNvPr id="103" name="Shape 103"/>
          <p:cNvSpPr txBox="1"/>
          <p:nvPr/>
        </p:nvSpPr>
        <p:spPr>
          <a:xfrm>
            <a:off x="6704925" y="2705375"/>
            <a:ext cx="1994700" cy="52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r"/>
              <a:t>le réglage de vitesse</a:t>
            </a:r>
          </a:p>
        </p:txBody>
      </p:sp>
      <p:sp>
        <p:nvSpPr>
          <p:cNvPr id="104" name="Shape 104"/>
          <p:cNvSpPr txBox="1"/>
          <p:nvPr/>
        </p:nvSpPr>
        <p:spPr>
          <a:xfrm>
            <a:off x="6654825" y="3340425"/>
            <a:ext cx="2271000" cy="42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r"/>
              <a:t>les flèches directionelles</a:t>
            </a:r>
          </a:p>
        </p:txBody>
      </p:sp>
      <p:cxnSp>
        <p:nvCxnSpPr>
          <p:cNvPr id="105" name="Shape 105"/>
          <p:cNvCxnSpPr/>
          <p:nvPr/>
        </p:nvCxnSpPr>
        <p:spPr>
          <a:xfrm flipH="1">
            <a:off x="4838775" y="1648550"/>
            <a:ext cx="1937100" cy="426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106" name="Shape 106"/>
          <p:cNvSpPr txBox="1"/>
          <p:nvPr/>
        </p:nvSpPr>
        <p:spPr>
          <a:xfrm>
            <a:off x="508025" y="1505000"/>
            <a:ext cx="2071200" cy="71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r"/>
              <a:t>distance lue par le sonar</a:t>
            </a:r>
          </a:p>
        </p:txBody>
      </p:sp>
      <p:cxnSp>
        <p:nvCxnSpPr>
          <p:cNvPr id="107" name="Shape 107"/>
          <p:cNvCxnSpPr/>
          <p:nvPr/>
        </p:nvCxnSpPr>
        <p:spPr>
          <a:xfrm rot="10800000">
            <a:off x="4776675" y="3418000"/>
            <a:ext cx="750300" cy="2583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type="title"/>
          </p:nvPr>
        </p:nvSpPr>
        <p:spPr>
          <a:xfrm>
            <a:off x="296775" y="428750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b="1" lang="fr" u="sng">
                <a:solidFill>
                  <a:srgbClr val="FF0000"/>
                </a:solidFill>
              </a:rPr>
              <a:t>SketchUp: la pièce de fixation</a:t>
            </a:r>
          </a:p>
        </p:txBody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x="51375" y="1087400"/>
            <a:ext cx="9011400" cy="38589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fr" sz="1100">
                <a:solidFill>
                  <a:schemeClr val="dk1"/>
                </a:solidFill>
              </a:rPr>
              <a:t>	 	 	 	 	</a:t>
            </a:r>
          </a:p>
          <a:p>
            <a:pPr lvl="0" rtl="0">
              <a:spcBef>
                <a:spcPts val="0"/>
              </a:spcBef>
              <a:buNone/>
            </a:pPr>
            <a:r>
              <a:rPr lang="f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pièce de fixation se fixe sur les bords </a:t>
            </a:r>
          </a:p>
          <a:p>
            <a:pPr lvl="0" rtl="0">
              <a:spcBef>
                <a:spcPts val="0"/>
              </a:spcBef>
              <a:buNone/>
            </a:pPr>
            <a:r>
              <a:rPr lang="f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externes des barres de métal latérales de la voiture.</a:t>
            </a:r>
          </a:p>
          <a:p>
            <a:pPr lvl="0" rtl="0">
              <a:spcBef>
                <a:spcPts val="0"/>
              </a:spcBef>
              <a:buNone/>
            </a:pPr>
            <a:r>
              <a:rPr lang="f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" sz="1100">
                <a:solidFill>
                  <a:schemeClr val="dk1"/>
                </a:solidFill>
              </a:rPr>
              <a:t>	 	 	 	 	</a:t>
            </a:r>
          </a:p>
          <a:p>
            <a:pPr lvl="0" rtl="0">
              <a:spcBef>
                <a:spcPts val="0"/>
              </a:spcBef>
              <a:buNone/>
            </a:pPr>
            <a:r>
              <a:rPr lang="f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pièce est un parallélépipède avec une base </a:t>
            </a:r>
          </a:p>
          <a:p>
            <a:pPr lvl="0" rtl="0">
              <a:spcBef>
                <a:spcPts val="0"/>
              </a:spcBef>
              <a:buNone/>
            </a:pPr>
            <a:r>
              <a:rPr lang="f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rectangulaire qui a pour longueur la distance </a:t>
            </a:r>
          </a:p>
          <a:p>
            <a:pPr lvl="0" rtl="0">
              <a:spcBef>
                <a:spcPts val="0"/>
              </a:spcBef>
              <a:buNone/>
            </a:pPr>
            <a:r>
              <a:rPr lang="f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entre les deux barres de métal.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68750"/>
              <a:buFont typeface="Arial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114" name="Shape 1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38800" y="1267212"/>
            <a:ext cx="4658774" cy="3352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Clr>
                <a:schemeClr val="dk1"/>
              </a:buClr>
              <a:buSzPct val="39285"/>
              <a:buFont typeface="Arial"/>
              <a:buNone/>
            </a:pPr>
            <a:r>
              <a:rPr b="1" lang="fr" u="sng">
                <a:solidFill>
                  <a:srgbClr val="FF0000"/>
                </a:solidFill>
              </a:rPr>
              <a:t>SketchUp: la pièce de fixation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0" name="Shape 120"/>
          <p:cNvSpPr txBox="1"/>
          <p:nvPr>
            <p:ph idx="1" type="body"/>
          </p:nvPr>
        </p:nvSpPr>
        <p:spPr>
          <a:xfrm>
            <a:off x="37975" y="1152475"/>
            <a:ext cx="87942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fr" sz="1100">
                <a:solidFill>
                  <a:schemeClr val="dk1"/>
                </a:solidFill>
              </a:rPr>
              <a:t>	 	 	 	 	</a:t>
            </a:r>
          </a:p>
          <a:p>
            <a:pPr lvl="0" rtl="0">
              <a:spcBef>
                <a:spcPts val="0"/>
              </a:spcBef>
              <a:buNone/>
            </a:pPr>
            <a:r>
              <a:rPr lang="f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Sur chaque coté du parallélépipède de base il y a</a:t>
            </a:r>
          </a:p>
          <a:p>
            <a:pPr lvl="0" rtl="0">
              <a:spcBef>
                <a:spcPts val="0"/>
              </a:spcBef>
              <a:buNone/>
            </a:pPr>
            <a:r>
              <a:rPr lang="f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un parallélépipède de base rectangulaire qui est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68750"/>
              <a:buFont typeface="Arial"/>
              <a:buNone/>
            </a:pPr>
            <a:r>
              <a:rPr lang="f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perpendiculaire au premier. 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121" name="Shape 1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25925" y="1211724"/>
            <a:ext cx="5126549" cy="2926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type="title"/>
          </p:nvPr>
        </p:nvSpPr>
        <p:spPr>
          <a:xfrm>
            <a:off x="311700" y="451014"/>
            <a:ext cx="8520600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fr">
                <a:solidFill>
                  <a:srgbClr val="FF0000"/>
                </a:solidFill>
              </a:rPr>
              <a:t>MBolck: programme de contrôle par Bluetooth</a:t>
            </a:r>
          </a:p>
        </p:txBody>
      </p:sp>
      <p:pic>
        <p:nvPicPr>
          <p:cNvPr id="127" name="Shape 1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6512" y="1023712"/>
            <a:ext cx="4276725" cy="37623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8" name="Shape 128"/>
          <p:cNvCxnSpPr>
            <a:stCxn id="129" idx="1"/>
          </p:cNvCxnSpPr>
          <p:nvPr/>
        </p:nvCxnSpPr>
        <p:spPr>
          <a:xfrm rot="10800000">
            <a:off x="2036800" y="2138600"/>
            <a:ext cx="4378500" cy="877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130" name="Shape 130"/>
          <p:cNvCxnSpPr>
            <a:stCxn id="131" idx="1"/>
          </p:cNvCxnSpPr>
          <p:nvPr/>
        </p:nvCxnSpPr>
        <p:spPr>
          <a:xfrm rot="10800000">
            <a:off x="1834725" y="2566125"/>
            <a:ext cx="3477600" cy="1558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129" name="Shape 129"/>
          <p:cNvSpPr txBox="1"/>
          <p:nvPr/>
        </p:nvSpPr>
        <p:spPr>
          <a:xfrm>
            <a:off x="6415300" y="2684450"/>
            <a:ext cx="1778400" cy="66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r"/>
              <a:t>Donnée reçue par la carte Bluetooth.</a:t>
            </a:r>
          </a:p>
        </p:txBody>
      </p:sp>
      <p:sp>
        <p:nvSpPr>
          <p:cNvPr id="131" name="Shape 131"/>
          <p:cNvSpPr txBox="1"/>
          <p:nvPr/>
        </p:nvSpPr>
        <p:spPr>
          <a:xfrm>
            <a:off x="5312325" y="3838275"/>
            <a:ext cx="2757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r"/>
              <a:t>Action que doit exécuter le robot suite à la donnée reçue.</a:t>
            </a:r>
          </a:p>
        </p:txBody>
      </p:sp>
      <p:sp>
        <p:nvSpPr>
          <p:cNvPr id="132" name="Shape 132"/>
          <p:cNvSpPr txBox="1"/>
          <p:nvPr/>
        </p:nvSpPr>
        <p:spPr>
          <a:xfrm>
            <a:off x="5312325" y="1347825"/>
            <a:ext cx="3429900" cy="8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fr"/>
              <a:t>Le but est d’associer chaque action possible à une valeur, ceci rend donc utilisable le robot.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