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7559675" cx="10080625"/>
  <p:notesSz cx="7559675" cy="10691800"/>
  <p:embeddedFontLst>
    <p:embeddedFont>
      <p:font typeface="Amatic SC"/>
      <p:regular r:id="rId12"/>
      <p:bold r:id="rId13"/>
    </p:embeddedFont>
    <p:embeddedFont>
      <p:font typeface="Lobster"/>
      <p:regular r:id="rId14"/>
    </p:embeddedFont>
    <p:embeddedFont>
      <p:font typeface="Pacifico"/>
      <p:regular r:id="rId15"/>
    </p:embeddedFont>
    <p:embeddedFont>
      <p:font typeface="Allura"/>
      <p:regular r:id="rId16"/>
    </p:embeddedFont>
    <p:embeddedFont>
      <p:font typeface="Comfortaa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AmaticSC-bold.fntdata"/><Relationship Id="rId12" Type="http://schemas.openxmlformats.org/officeDocument/2006/relationships/font" Target="fonts/AmaticSC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Pacifico-regular.fntdata"/><Relationship Id="rId14" Type="http://schemas.openxmlformats.org/officeDocument/2006/relationships/font" Target="fonts/Lobster-regular.fntdata"/><Relationship Id="rId17" Type="http://schemas.openxmlformats.org/officeDocument/2006/relationships/font" Target="fonts/Comfortaa-regular.fntdata"/><Relationship Id="rId16" Type="http://schemas.openxmlformats.org/officeDocument/2006/relationships/font" Target="fonts/Allur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7c47b5a8e_0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7c47b5a8e_0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652732bba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652732bba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606e48676_0_1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606e48676_0_1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1d9fb14aa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1d9fb14aa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7f7fd3ac5_1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7f7fd3ac5_1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606efd19f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606efd19f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2" name="Google Shape;42;p11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3" name="Google Shape;43;p11"/>
          <p:cNvSpPr txBox="1"/>
          <p:nvPr>
            <p:ph idx="3" type="body"/>
          </p:nvPr>
        </p:nvSpPr>
        <p:spPr>
          <a:xfrm>
            <a:off x="504000" y="405936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504000" y="176904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7" name="Google Shape;47;p12"/>
          <p:cNvSpPr txBox="1"/>
          <p:nvPr>
            <p:ph idx="2" type="body"/>
          </p:nvPr>
        </p:nvSpPr>
        <p:spPr>
          <a:xfrm>
            <a:off x="504000" y="4059360"/>
            <a:ext cx="90717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1" name="Google Shape;51;p13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2" name="Google Shape;52;p13"/>
          <p:cNvSpPr txBox="1"/>
          <p:nvPr>
            <p:ph idx="3" type="body"/>
          </p:nvPr>
        </p:nvSpPr>
        <p:spPr>
          <a:xfrm>
            <a:off x="515268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p13"/>
          <p:cNvSpPr txBox="1"/>
          <p:nvPr>
            <p:ph idx="4" type="body"/>
          </p:nvPr>
        </p:nvSpPr>
        <p:spPr>
          <a:xfrm>
            <a:off x="50400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8" name="Google Shape;58;p14"/>
          <p:cNvSpPr/>
          <p:nvPr/>
        </p:nvSpPr>
        <p:spPr>
          <a:xfrm>
            <a:off x="504000" y="1769040"/>
            <a:ext cx="9071700" cy="438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4"/>
          <p:cNvSpPr/>
          <p:nvPr/>
        </p:nvSpPr>
        <p:spPr>
          <a:xfrm>
            <a:off x="-1202350" y="2632990"/>
            <a:ext cx="9071700" cy="43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ise en page personnalisée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-2585140" y="2446061"/>
            <a:ext cx="9180900" cy="1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50400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4" name="Google Shape;24;p6"/>
          <p:cNvSpPr txBox="1"/>
          <p:nvPr>
            <p:ph idx="2" type="body"/>
          </p:nvPr>
        </p:nvSpPr>
        <p:spPr>
          <a:xfrm>
            <a:off x="515268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263885" y="1839236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idx="1" type="subTitle"/>
          </p:nvPr>
        </p:nvSpPr>
        <p:spPr>
          <a:xfrm>
            <a:off x="504488" y="342470"/>
            <a:ext cx="9071700" cy="58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1" name="Google Shape;31;p9"/>
          <p:cNvSpPr txBox="1"/>
          <p:nvPr>
            <p:ph idx="1" type="body"/>
          </p:nvPr>
        </p:nvSpPr>
        <p:spPr>
          <a:xfrm>
            <a:off x="50400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2" name="Google Shape;32;p9"/>
          <p:cNvSpPr txBox="1"/>
          <p:nvPr>
            <p:ph idx="2" type="body"/>
          </p:nvPr>
        </p:nvSpPr>
        <p:spPr>
          <a:xfrm>
            <a:off x="50400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" name="Google Shape;33;p9"/>
          <p:cNvSpPr txBox="1"/>
          <p:nvPr>
            <p:ph idx="3" type="body"/>
          </p:nvPr>
        </p:nvSpPr>
        <p:spPr>
          <a:xfrm>
            <a:off x="515268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504000" y="1769040"/>
            <a:ext cx="44268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7" name="Google Shape;37;p10"/>
          <p:cNvSpPr txBox="1"/>
          <p:nvPr>
            <p:ph idx="2" type="body"/>
          </p:nvPr>
        </p:nvSpPr>
        <p:spPr>
          <a:xfrm>
            <a:off x="5152680" y="176904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8" name="Google Shape;38;p10"/>
          <p:cNvSpPr txBox="1"/>
          <p:nvPr>
            <p:ph idx="3" type="body"/>
          </p:nvPr>
        </p:nvSpPr>
        <p:spPr>
          <a:xfrm>
            <a:off x="5152680" y="4059360"/>
            <a:ext cx="4426800" cy="20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2.jpg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-137240" y="2929461"/>
            <a:ext cx="9180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-1" y="2308975"/>
            <a:ext cx="100806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510077" y="6887175"/>
            <a:ext cx="2376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488898" y="6887175"/>
            <a:ext cx="32334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314437" y="6887175"/>
            <a:ext cx="23766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98400" y="2533875"/>
            <a:ext cx="6151715" cy="107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5052" y="373275"/>
            <a:ext cx="790023" cy="81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8245" y="1314675"/>
            <a:ext cx="1451615" cy="79685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mc:AlternateContent>
    <mc:Choice Requires="p14">
      <p:transition spd="slow" p14:dur="5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1192861" y="2222546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8000">
                <a:latin typeface="Allura"/>
                <a:ea typeface="Allura"/>
                <a:cs typeface="Allura"/>
                <a:sym typeface="Allura"/>
              </a:rPr>
              <a:t>     </a:t>
            </a:r>
            <a:r>
              <a:rPr b="1" i="1" lang="fr" sz="102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102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2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fr" sz="102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fr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fr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895275" y="805525"/>
            <a:ext cx="76230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03 au 06 Décembre 2018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" name="Google Shape;70;p16"/>
          <p:cNvSpPr txBox="1"/>
          <p:nvPr/>
        </p:nvSpPr>
        <p:spPr>
          <a:xfrm>
            <a:off x="13" y="2111500"/>
            <a:ext cx="10080600" cy="54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</a:t>
            </a: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03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fr" sz="1800">
                <a:latin typeface="Georgia"/>
                <a:ea typeface="Georgia"/>
                <a:cs typeface="Georgia"/>
                <a:sym typeface="Georgia"/>
              </a:rPr>
              <a:t>Conseils des classes du 1 trimestre : </a:t>
            </a:r>
            <a:r>
              <a:rPr b="1" lang="fr" sz="1800">
                <a:latin typeface="Comfortaa"/>
                <a:ea typeface="Comfortaa"/>
                <a:cs typeface="Comfortaa"/>
                <a:sym typeface="Comfortaa"/>
              </a:rPr>
              <a:t>du 03 au 18 Déc.</a:t>
            </a:r>
            <a:r>
              <a:rPr b="1" lang="fr" sz="38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fr" sz="1800">
                <a:solidFill>
                  <a:srgbClr val="FF0000"/>
                </a:solidFill>
              </a:rPr>
              <a:t> Salle de Réunion: </a:t>
            </a:r>
            <a:r>
              <a:rPr b="1" lang="fr" sz="1800"/>
              <a:t>6A</a:t>
            </a:r>
            <a:r>
              <a:rPr lang="fr" sz="1800"/>
              <a:t>, PP, M Agliata, préside Mme Charbonnier à 16h05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                                </a:t>
            </a:r>
            <a:r>
              <a:rPr b="1" lang="fr" sz="1800"/>
              <a:t>4C</a:t>
            </a:r>
            <a:r>
              <a:rPr lang="fr" sz="1800"/>
              <a:t>, PP, Mme Gautier, préside M. Bocquel à 18H00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              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                     </a:t>
            </a:r>
            <a:r>
              <a:rPr b="1" lang="fr" sz="1800">
                <a:solidFill>
                  <a:schemeClr val="dk1"/>
                </a:solidFill>
              </a:rPr>
              <a:t>   </a:t>
            </a:r>
            <a:r>
              <a:rPr b="1" lang="fr" sz="1800">
                <a:solidFill>
                  <a:srgbClr val="FF0000"/>
                </a:solidFill>
              </a:rPr>
              <a:t>Primaire:</a:t>
            </a:r>
            <a:r>
              <a:rPr lang="fr" sz="1800">
                <a:solidFill>
                  <a:srgbClr val="FF0000"/>
                </a:solidFill>
              </a:rPr>
              <a:t>  </a:t>
            </a:r>
            <a:r>
              <a:rPr lang="fr" sz="1800"/>
              <a:t>Mission du CPAIEN(Conseiller pédagogique) du 3 au 5 décembre.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04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</a:t>
            </a: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/>
              <a:t> </a:t>
            </a:r>
            <a:r>
              <a:rPr b="1" lang="fr" sz="1800">
                <a:solidFill>
                  <a:srgbClr val="FF0000"/>
                </a:solidFill>
              </a:rPr>
              <a:t>Salle de Réunion: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fr" sz="1800"/>
              <a:t>TL</a:t>
            </a:r>
            <a:r>
              <a:rPr lang="fr" sz="1800"/>
              <a:t>, PP, Mme Durand, préside M.Bocquel à 17h00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                                  </a:t>
            </a:r>
            <a:r>
              <a:rPr b="1" lang="fr" sz="1800"/>
              <a:t>1L</a:t>
            </a:r>
            <a:r>
              <a:rPr lang="fr" sz="1800"/>
              <a:t>, PP, Mme Durand, préside M.Bocquel à 17h30.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                                  </a:t>
            </a:r>
            <a:r>
              <a:rPr b="1" lang="fr" sz="1800"/>
              <a:t>TES</a:t>
            </a:r>
            <a:r>
              <a:rPr lang="fr" sz="1800"/>
              <a:t>, PP, M. Dupin, préside M.Bocquel à 18h00.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 </a:t>
            </a:r>
            <a:r>
              <a:rPr b="1" lang="fr" sz="1800"/>
              <a:t> </a:t>
            </a:r>
            <a:r>
              <a:rPr b="1" lang="fr" sz="1800">
                <a:solidFill>
                  <a:srgbClr val="FF0000"/>
                </a:solidFill>
              </a:rPr>
              <a:t>Salle 103</a:t>
            </a:r>
            <a:r>
              <a:rPr lang="fr" sz="1800">
                <a:solidFill>
                  <a:srgbClr val="FF0000"/>
                </a:solidFill>
              </a:rPr>
              <a:t>:</a:t>
            </a:r>
            <a:r>
              <a:rPr lang="fr" sz="1800"/>
              <a:t>  </a:t>
            </a:r>
            <a:r>
              <a:rPr b="1" lang="fr" sz="1800"/>
              <a:t>4D</a:t>
            </a:r>
            <a:r>
              <a:rPr lang="fr" sz="1800"/>
              <a:t>, PP, Mme Lovaco, préside Mme Charbonnier à 16h05.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/>
              <a:t>                                           </a:t>
            </a:r>
            <a:r>
              <a:rPr b="1" lang="fr" sz="1800"/>
              <a:t>6C</a:t>
            </a:r>
            <a:r>
              <a:rPr lang="fr" sz="1800"/>
              <a:t>, PP,Mme Gazel, préside Mme Charbonnier à 17h00.                       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 u="sng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   </a:t>
            </a:r>
            <a:endParaRPr b="1" sz="3800" u="sng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FF0000"/>
                </a:solidFill>
              </a:rPr>
              <a:t>  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FF0000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   </a:t>
            </a:r>
            <a:endParaRPr b="1" sz="3800" u="sng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/>
              <a:t>                                                  </a:t>
            </a:r>
            <a:endParaRPr b="1" sz="1800"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36039" l="0" r="0" t="23965"/>
          <a:stretch/>
        </p:blipFill>
        <p:spPr>
          <a:xfrm>
            <a:off x="12521600" y="5130800"/>
            <a:ext cx="2262225" cy="3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-1960625" y="1376200"/>
            <a:ext cx="11310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lang="fr" sz="1800">
                <a:solidFill>
                  <a:schemeClr val="dk1"/>
                </a:solidFill>
              </a:rPr>
              <a:t>.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4000" y="5784000"/>
            <a:ext cx="1950350" cy="12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1066525" y="635850"/>
            <a:ext cx="75219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03 au 06 décembre 2018 </a:t>
            </a:r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-36612" y="1454550"/>
            <a:ext cx="10080600" cy="60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mercredi 05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rgbClr val="FF0000"/>
                </a:solidFill>
              </a:rPr>
              <a:t>  </a:t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b="1" lang="fr" sz="1800">
                <a:solidFill>
                  <a:srgbClr val="FF0000"/>
                </a:solidFill>
              </a:rPr>
              <a:t>Salle de Réunion: </a:t>
            </a:r>
            <a:r>
              <a:rPr b="1" lang="fr" sz="1800"/>
              <a:t>TS</a:t>
            </a:r>
            <a:r>
              <a:rPr lang="fr" sz="1800"/>
              <a:t>, PP, M.Barduca, préside Mme Charbonnier à 18h00.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8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06 décembre</a:t>
            </a:r>
            <a:r>
              <a:rPr b="1" lang="fr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fr" sz="1800">
                <a:solidFill>
                  <a:srgbClr val="FF0000"/>
                </a:solidFill>
              </a:rPr>
              <a:t>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2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                                      </a:t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                                      Portes ouvertes de 9h00 à 16h00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</a:t>
            </a:r>
            <a:r>
              <a:rPr lang="fr" sz="1800">
                <a:solidFill>
                  <a:schemeClr val="dk1"/>
                </a:solidFill>
              </a:rPr>
              <a:t>              </a:t>
            </a:r>
            <a:r>
              <a:rPr b="1" lang="fr" sz="1800">
                <a:solidFill>
                  <a:srgbClr val="FF0000"/>
                </a:solidFill>
              </a:rPr>
              <a:t>Cuisine: </a:t>
            </a:r>
            <a:r>
              <a:rPr b="1" lang="fr" sz="1800">
                <a:solidFill>
                  <a:schemeClr val="dk1"/>
                </a:solidFill>
              </a:rPr>
              <a:t>  </a:t>
            </a:r>
            <a:r>
              <a:rPr lang="fr" sz="2400">
                <a:solidFill>
                  <a:schemeClr val="dk1"/>
                </a:solidFill>
              </a:rPr>
              <a:t>         </a:t>
            </a:r>
            <a:r>
              <a:rPr b="1" lang="fr" sz="2400">
                <a:solidFill>
                  <a:schemeClr val="dk1"/>
                </a:solidFill>
              </a:rPr>
              <a:t>   </a:t>
            </a:r>
            <a:r>
              <a:rPr b="1" lang="fr" sz="2400">
                <a:solidFill>
                  <a:srgbClr val="0000FF"/>
                </a:solidFill>
              </a:rPr>
              <a:t>Menu</a:t>
            </a:r>
            <a:r>
              <a:rPr lang="fr" sz="2400">
                <a:solidFill>
                  <a:schemeClr val="dk1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Régional. </a:t>
            </a:r>
            <a:r>
              <a:rPr b="1" lang="fr" sz="2000">
                <a:solidFill>
                  <a:schemeClr val="dk1"/>
                </a:solidFill>
              </a:rPr>
              <a:t>La Lombardie</a:t>
            </a:r>
            <a:r>
              <a:rPr lang="fr" sz="2400">
                <a:solidFill>
                  <a:schemeClr val="dk1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va sur scène.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</a:t>
            </a:r>
            <a:r>
              <a:rPr b="1" lang="fr" sz="1800"/>
              <a:t>CE1, </a:t>
            </a:r>
            <a:r>
              <a:rPr lang="fr" sz="1800"/>
              <a:t>au Teatro Nazionale pour le spectacle</a:t>
            </a:r>
            <a:r>
              <a:rPr b="1" lang="fr" sz="1800"/>
              <a:t> </a:t>
            </a:r>
            <a:r>
              <a:rPr b="1" lang="fr" sz="2400">
                <a:solidFill>
                  <a:srgbClr val="91321A"/>
                </a:solidFill>
                <a:latin typeface="Lobster"/>
                <a:ea typeface="Lobster"/>
                <a:cs typeface="Lobster"/>
                <a:sym typeface="Lobster"/>
              </a:rPr>
              <a:t>Pinocchio</a:t>
            </a:r>
            <a:endParaRPr b="1" sz="2400">
              <a:solidFill>
                <a:srgbClr val="91321A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13878625" y="5414425"/>
            <a:ext cx="600450" cy="53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4350" y="4359588"/>
            <a:ext cx="809000" cy="8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10909975" y="4991725"/>
            <a:ext cx="4068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900">
                <a:solidFill>
                  <a:schemeClr val="dk1"/>
                </a:solidFill>
              </a:rPr>
              <a:t> </a:t>
            </a:r>
            <a:endParaRPr sz="1900"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5">
            <a:alphaModFix/>
          </a:blip>
          <a:srcRect b="16359" l="0" r="0" t="0"/>
          <a:stretch/>
        </p:blipFill>
        <p:spPr>
          <a:xfrm>
            <a:off x="1712050" y="3504250"/>
            <a:ext cx="2475850" cy="11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6575" y="6202800"/>
            <a:ext cx="987925" cy="10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9300" y="5311525"/>
            <a:ext cx="987925" cy="7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2642600" y="3504238"/>
            <a:ext cx="15453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>
                <a:latin typeface="Lobster"/>
                <a:ea typeface="Lobster"/>
                <a:cs typeface="Lobster"/>
                <a:sym typeface="Lobster"/>
              </a:rPr>
              <a:t>Stendhal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1260463" y="697525"/>
            <a:ext cx="7559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13" y="1816100"/>
            <a:ext cx="10080600" cy="6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1260475" y="915825"/>
            <a:ext cx="7559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03 au 06 décembre 2018</a:t>
            </a:r>
            <a:endParaRPr/>
          </a:p>
        </p:txBody>
      </p:sp>
      <p:sp>
        <p:nvSpPr>
          <p:cNvPr id="94" name="Google Shape;94;p18"/>
          <p:cNvSpPr txBox="1"/>
          <p:nvPr/>
        </p:nvSpPr>
        <p:spPr>
          <a:xfrm>
            <a:off x="25" y="2191575"/>
            <a:ext cx="10080600" cy="53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            </a:t>
            </a:r>
            <a:r>
              <a:rPr b="1" lang="fr" sz="2400">
                <a:solidFill>
                  <a:srgbClr val="0000FF"/>
                </a:solidFill>
              </a:rPr>
              <a:t>Vacances de la Saint’ Ambroise</a:t>
            </a:r>
            <a:r>
              <a:rPr lang="fr" sz="2400">
                <a:solidFill>
                  <a:srgbClr val="0000FF"/>
                </a:solidFill>
              </a:rPr>
              <a:t> du 07 au 02 décembre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0000FF"/>
                </a:solidFill>
              </a:rPr>
              <a:t>          </a:t>
            </a:r>
            <a:r>
              <a:rPr lang="fr" sz="2400"/>
              <a:t>N’hésitez pas de vous lancer dans l’Euphorie citadine.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0000FF"/>
                </a:solidFill>
              </a:rPr>
              <a:t>      </a:t>
            </a:r>
            <a:r>
              <a:rPr lang="fr" sz="2400"/>
              <a:t>C’est la Période qui précède Noël, où </a:t>
            </a:r>
            <a:r>
              <a:rPr b="1" lang="fr" sz="2400"/>
              <a:t>Milan “l’ è on Gran Milan” 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/>
              <a:t>                                se livre à vous sans voile.    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                                 </a:t>
            </a:r>
            <a:r>
              <a:rPr lang="fr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650" y="5499950"/>
            <a:ext cx="2619375" cy="16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825" y="5159174"/>
            <a:ext cx="2466975" cy="16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00" y="4472875"/>
            <a:ext cx="2466975" cy="16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546700" y="614750"/>
            <a:ext cx="75594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fr" sz="56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03 au 06 décembre 2018 </a:t>
            </a:r>
            <a:r>
              <a:rPr lang="fr" sz="24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                   </a:t>
            </a:r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25" y="1558550"/>
            <a:ext cx="10080600" cy="60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sz="2400">
              <a:solidFill>
                <a:srgbClr val="0B5394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</a:t>
            </a:r>
            <a:r>
              <a:rPr lang="fr" sz="2400">
                <a:solidFill>
                  <a:srgbClr val="0066CC"/>
                </a:solidFill>
                <a:latin typeface="Lobster"/>
                <a:ea typeface="Lobster"/>
                <a:cs typeface="Lobster"/>
                <a:sym typeface="Lobster"/>
              </a:rPr>
              <a:t> Les Inscriptions pour l’année 2018/2019 sont encore ouvertes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B5394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</a:t>
            </a:r>
            <a:endParaRPr b="1"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394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    </a:t>
            </a:r>
            <a:r>
              <a:rPr b="1" lang="fr" sz="2400">
                <a:solidFill>
                  <a:srgbClr val="B45F06"/>
                </a:solidFill>
                <a:latin typeface="Lobster"/>
                <a:ea typeface="Lobster"/>
                <a:cs typeface="Lobster"/>
                <a:sym typeface="Lobster"/>
              </a:rPr>
              <a:t>Les droits sont de 5.00€</a:t>
            </a:r>
            <a:endParaRPr b="1" sz="2400">
              <a:solidFill>
                <a:srgbClr val="B45F0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</a:t>
            </a:r>
            <a:endParaRPr b="1" sz="24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ATELIER pâtisserie </a:t>
            </a:r>
            <a:r>
              <a:rPr lang="fr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est à son 2è rendez-vous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00FF"/>
                </a:solidFill>
              </a:rPr>
              <a:t>                 </a:t>
            </a:r>
            <a:r>
              <a:rPr lang="fr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Thème:</a:t>
            </a:r>
            <a:r>
              <a:rPr b="1" lang="fr" sz="1800">
                <a:solidFill>
                  <a:srgbClr val="0000FF"/>
                </a:solidFill>
              </a:rPr>
              <a:t> Croissants au beurre                 et Tartelettes aux pommes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 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                                   du 04 au 20 Décembre tous les mardi/jeudi à 15h00 dans le hall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i</a:t>
            </a:r>
            <a:r>
              <a:rPr lang="fr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nspiré de la tradition américaine</a:t>
            </a:r>
            <a:r>
              <a:rPr lang="fr" sz="1800">
                <a:solidFill>
                  <a:srgbClr val="0000FF"/>
                </a:solidFill>
              </a:rPr>
              <a:t> 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    </a:t>
            </a:r>
            <a:r>
              <a:rPr b="1" lang="fr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  Ainsi que</a:t>
            </a:r>
            <a:r>
              <a:rPr b="1" lang="fr" sz="24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1" lang="fr" sz="2400">
                <a:solidFill>
                  <a:srgbClr val="94006B"/>
                </a:solidFill>
                <a:latin typeface="Lobster"/>
                <a:ea typeface="Lobster"/>
                <a:cs typeface="Lobster"/>
                <a:sym typeface="Lobster"/>
              </a:rPr>
              <a:t>                       </a:t>
            </a:r>
            <a:endParaRPr b="1"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94006B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</a:t>
            </a:r>
            <a:r>
              <a:rPr lang="fr" sz="2400">
                <a:solidFill>
                  <a:srgbClr val="0066CC"/>
                </a:solidFill>
                <a:latin typeface="Lobster"/>
                <a:ea typeface="Lobster"/>
                <a:cs typeface="Lobster"/>
                <a:sym typeface="Lobster"/>
              </a:rPr>
              <a:t>les candy canes en vente à €1.00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b="1" lang="fr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</a:t>
            </a:r>
            <a:endParaRPr b="1" sz="24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66CC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  </a:t>
            </a:r>
            <a:endParaRPr sz="2400">
              <a:solidFill>
                <a:srgbClr val="0066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3000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30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Lobster"/>
                <a:ea typeface="Lobster"/>
                <a:cs typeface="Lobster"/>
                <a:sym typeface="Lobster"/>
              </a:rPr>
              <a:t>                                                                </a:t>
            </a:r>
            <a:r>
              <a:rPr b="1" lang="fr" sz="2400">
                <a:latin typeface="Lobster"/>
                <a:ea typeface="Lobster"/>
                <a:cs typeface="Lobster"/>
                <a:sym typeface="Lobster"/>
              </a:rPr>
              <a:t>  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25" y="1822450"/>
            <a:ext cx="1263075" cy="9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 b="18955" l="0" r="0" t="21078"/>
          <a:stretch/>
        </p:blipFill>
        <p:spPr>
          <a:xfrm>
            <a:off x="2816950" y="2461226"/>
            <a:ext cx="4021850" cy="9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894425" y="3319150"/>
            <a:ext cx="924150" cy="7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988677" y="4064000"/>
            <a:ext cx="924150" cy="7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-3988675" y="4990875"/>
            <a:ext cx="775924" cy="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3500" y="4590675"/>
            <a:ext cx="924150" cy="7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4775" y="4559475"/>
            <a:ext cx="924125" cy="7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6700" y="5335525"/>
            <a:ext cx="1648375" cy="9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4750" y="5991900"/>
            <a:ext cx="924150" cy="156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/>
        </p:nvSpPr>
        <p:spPr>
          <a:xfrm>
            <a:off x="25" y="323551"/>
            <a:ext cx="10080600" cy="7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0000FF"/>
                </a:solidFill>
              </a:rPr>
              <a:t>                             </a:t>
            </a:r>
            <a:endParaRPr b="1" sz="3000">
              <a:solidFill>
                <a:srgbClr val="A64D79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980000"/>
                </a:solidFill>
              </a:rPr>
              <a:t>                                                   </a:t>
            </a:r>
            <a:r>
              <a:rPr b="1" lang="fr" sz="3600">
                <a:solidFill>
                  <a:schemeClr val="hlink"/>
                </a:solidFill>
              </a:rPr>
              <a:t>AALSMI </a:t>
            </a:r>
            <a:r>
              <a:rPr b="1" lang="fr" sz="36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Info</a:t>
            </a:r>
            <a:endParaRPr b="1" sz="36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Le nouveau bureau élu le 17/10 2018 :</a:t>
            </a:r>
            <a:endParaRPr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fr" sz="2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 à la Présidence :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M.Margulies Daniel(dernière prom Bac C)</a:t>
            </a:r>
            <a:endParaRPr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2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La Trésorerie: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Mme Citterio Éléonore</a:t>
            </a:r>
            <a:endParaRPr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fr" sz="24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Reconduit au Secrétariat: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 M.Esseghaïer Mohamed.</a:t>
            </a:r>
            <a:endParaRPr sz="2400">
              <a:solidFill>
                <a:schemeClr val="hlink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</a:t>
            </a:r>
            <a:r>
              <a:rPr lang="fr" sz="2400"/>
              <a:t> L’Association se veut le trait d’union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entre anciens de différentes générations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par la création d’événements, de suivi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de Parcoursup, d’implication dans la vie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de l’Établissement et de certaines activités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dédiées aux élèves comme la bourse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</a:t>
            </a:r>
            <a:r>
              <a:rPr lang="fr" sz="2400"/>
              <a:t>musicale</a:t>
            </a:r>
            <a:r>
              <a:rPr lang="fr" sz="2400">
                <a:solidFill>
                  <a:srgbClr val="980000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Claudia colombo</a:t>
            </a:r>
            <a:r>
              <a:rPr lang="fr" sz="2400">
                <a:solidFill>
                  <a:srgbClr val="0000FF"/>
                </a:solidFill>
              </a:rPr>
              <a:t> </a:t>
            </a:r>
            <a:r>
              <a:rPr lang="fr" sz="2400"/>
              <a:t>dont  les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                                              modalités seront bientôt publiées.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</a:t>
            </a:r>
            <a:r>
              <a:rPr b="1" lang="fr" sz="2400">
                <a:solidFill>
                  <a:srgbClr val="980000"/>
                </a:solidFill>
              </a:rPr>
              <a:t>Avez vous des Anciens dans votre famille?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</a:t>
            </a:r>
            <a:r>
              <a:rPr lang="fr" sz="2400"/>
              <a:t> contact: </a:t>
            </a:r>
            <a:r>
              <a:rPr lang="fr" sz="2400">
                <a:solidFill>
                  <a:srgbClr val="0000FF"/>
                </a:solidFill>
              </a:rPr>
              <a:t>ancensstendhal.milan@gmail.com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</a:t>
            </a:r>
            <a:r>
              <a:rPr b="1" lang="fr" sz="2400">
                <a:solidFill>
                  <a:srgbClr val="980000"/>
                </a:solidFill>
              </a:rPr>
              <a:t>Vous aussi vous serez”Ancien” de Stendhal un jour...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980000"/>
                </a:solidFill>
              </a:rPr>
              <a:t>                                                        </a:t>
            </a:r>
            <a:endParaRPr sz="2400">
              <a:solidFill>
                <a:srgbClr val="980000"/>
              </a:solidFill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2692000" y="216150"/>
            <a:ext cx="1697375" cy="11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75" y="3393275"/>
            <a:ext cx="3672451" cy="251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-6034850" y="2405350"/>
            <a:ext cx="26631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0" y="0"/>
            <a:ext cx="10080600" cy="7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      </a:t>
            </a:r>
            <a:endParaRPr b="1" sz="18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Enfin, le maillot </a:t>
            </a:r>
            <a:r>
              <a:rPr lang="fr" sz="2400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</a:rPr>
              <a:t>Stendhal</a:t>
            </a:r>
            <a:r>
              <a:rPr b="1" lang="fr" sz="24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(Unss) est arrivé</a:t>
            </a:r>
            <a:endParaRPr b="1" sz="24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                                                    déjà endossé,Simple, beau</a:t>
            </a:r>
            <a:endParaRPr b="1" sz="24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                                                     et fait très </a:t>
            </a:r>
            <a:r>
              <a:rPr b="1" lang="fr" sz="2400">
                <a:solidFill>
                  <a:srgbClr val="94006B"/>
                </a:solidFill>
                <a:latin typeface="Georgia"/>
                <a:ea typeface="Georgia"/>
                <a:cs typeface="Georgia"/>
                <a:sym typeface="Georgia"/>
              </a:rPr>
              <a:t>appartenance.</a:t>
            </a:r>
            <a:r>
              <a:rPr b="1" lang="fr" sz="2400">
                <a:solidFill>
                  <a:srgbClr val="4C1130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b="1" lang="fr" sz="24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 </a:t>
            </a:r>
            <a:endParaRPr b="1" sz="18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                                                                               </a:t>
            </a:r>
            <a:endParaRPr b="1" sz="2400">
              <a:solidFill>
                <a:schemeClr val="hlin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                                                                     </a:t>
            </a:r>
            <a:r>
              <a:rPr b="1" lang="fr" sz="240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</a:rPr>
              <a:t>Unss(Badminton)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9900FF"/>
                </a:solidFill>
              </a:rPr>
              <a:t>          </a:t>
            </a:r>
            <a:endParaRPr b="1" sz="18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                      </a:t>
            </a:r>
            <a:endParaRPr b="1" sz="24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9900FF"/>
                </a:solidFill>
              </a:rPr>
              <a:t>                     </a:t>
            </a:r>
            <a:r>
              <a:rPr b="1" lang="fr" sz="2400">
                <a:solidFill>
                  <a:srgbClr val="9900FF"/>
                </a:solidFill>
              </a:rPr>
              <a:t> </a:t>
            </a:r>
            <a:endParaRPr b="1" sz="24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675" y="4223775"/>
            <a:ext cx="4703324" cy="26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200" y="3471575"/>
            <a:ext cx="4195002" cy="237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