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>
      <p:cViewPr>
        <p:scale>
          <a:sx n="66" d="100"/>
          <a:sy n="66" d="100"/>
        </p:scale>
        <p:origin x="-150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F3E56-BFDF-4EAC-8651-C1B6D809509D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96B74E-91EE-48B8-8F3C-2D90396C56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96B74E-91EE-48B8-8F3C-2D90396C5613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7DCFE-626B-4370-8C68-A4971F1C4191}" type="datetimeFigureOut">
              <a:rPr lang="fr-FR" smtClean="0"/>
              <a:pPr/>
              <a:t>16/01/2014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96435-A74C-4A68-8465-4D65362333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476673"/>
            <a:ext cx="6480720" cy="1008112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Création Base de données centralisée au Lycée Stendhal</a:t>
            </a:r>
            <a:endParaRPr lang="fr-FR" sz="32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848872" cy="3600400"/>
          </a:xfrm>
        </p:spPr>
        <p:txBody>
          <a:bodyPr>
            <a:noAutofit/>
          </a:bodyPr>
          <a:lstStyle/>
          <a:p>
            <a:pPr marL="342900" indent="-342900" algn="l">
              <a:buAutoNum type="arabicPeriod"/>
            </a:pPr>
            <a:r>
              <a:rPr lang="fr-FR" sz="1600" dirty="0" smtClean="0">
                <a:solidFill>
                  <a:schemeClr val="tx1"/>
                </a:solidFill>
              </a:rPr>
              <a:t>Contexte et objectif: modernisation du Lycée Stendhal. Informatisation du suivi des actions des élèves dans l’établissement grâce à la RFID.</a:t>
            </a:r>
          </a:p>
          <a:p>
            <a:pPr marL="342900" indent="-342900" algn="l">
              <a:buAutoNum type="arabicPeriod"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it-IT" sz="1600" dirty="0" smtClean="0">
                <a:solidFill>
                  <a:schemeClr val="tx1"/>
                </a:solidFill>
              </a:rPr>
              <a:t>Notre projet: mise en place de la base de données qui permet d’associer l’identifiant RFID de chaque élève avec les caractéristiques de chacun (matricule, âge, classe ...)</a:t>
            </a:r>
            <a:endParaRPr lang="fr-FR" sz="1600" dirty="0" smtClean="0">
              <a:solidFill>
                <a:schemeClr val="tx1"/>
              </a:solidFill>
            </a:endParaRPr>
          </a:p>
          <a:p>
            <a:pPr marL="800100" lvl="1" indent="-342900" algn="l">
              <a:buAutoNum type="arabicPeriod"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fr-FR" sz="1600" dirty="0" smtClean="0">
                <a:solidFill>
                  <a:schemeClr val="tx1"/>
                </a:solidFill>
              </a:rPr>
              <a:t>Répartition des rôles dans le groupe de travail</a:t>
            </a:r>
          </a:p>
          <a:p>
            <a:pPr lvl="2" algn="l"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Elisa K / Approfondissement de l’utilisation de la RFID au lycée </a:t>
            </a:r>
          </a:p>
          <a:p>
            <a:pPr lvl="2" algn="l">
              <a:buFont typeface="Arial" pitchFamily="34" charset="0"/>
              <a:buChar char="•"/>
            </a:pPr>
            <a:r>
              <a:rPr lang="fr-FR" sz="1600" dirty="0" err="1" smtClean="0">
                <a:solidFill>
                  <a:schemeClr val="tx1"/>
                </a:solidFill>
              </a:rPr>
              <a:t>Annabel</a:t>
            </a:r>
            <a:r>
              <a:rPr lang="fr-FR" sz="1600" dirty="0" smtClean="0">
                <a:solidFill>
                  <a:schemeClr val="tx1"/>
                </a:solidFill>
              </a:rPr>
              <a:t> V &amp; Camille A / Définition des informations à mettre dans la base de données et comment la structurer</a:t>
            </a:r>
          </a:p>
          <a:p>
            <a:pPr lvl="2" algn="l"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Antoine H &amp; Charles F / Compréhension du langage SQL pour utiliser la base de données</a:t>
            </a:r>
          </a:p>
          <a:p>
            <a:pPr lvl="2" algn="l"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Tous /  Préparation d’un dossier de présentation</a:t>
            </a:r>
          </a:p>
        </p:txBody>
      </p:sp>
      <p:sp>
        <p:nvSpPr>
          <p:cNvPr id="11266" name="AutoShape 2" descr="data:image/jpeg;base64,/9j/4AAQSkZJRgABAQAAAQABAAD/2wCEAAkGBxMQEhUUExIWFRUWEB4XFxUYFxIXGRcYGBoYGxQYFx8YHSggGRolHRYWITEiJSkrLi4uHB8zODMtQygvLisBCgoKDg0OGhAQGzUkICQ0LDAtLTQ1NiwsNywsMTAsLCwvLCw3LCwsLCwsLCwsLCwsLCwsNCwsLCwsLCwuLCwsLP/AABEIAOEA4QMBEQACEQEDEQH/xAAcAAACAgMBAQAAAAAAAAAAAAAABAYHAQMFCAL/xABPEAABAgICDgUIBQkIAwEAAAABAgMAEQQSBQYHFCExMkFRUnFykdETM2GxwSJzgYKSobLhQlNiovAXI0NEVIOzwtIVJDVjk6PD0yXi8TT/xAAaAQADAAMBAAAAAAAAAAAAAAAAAwQBAgUG/8QANxEAAgECAgcFCAICAwEBAAAAAAECAxEEUQUSEyExMjMUQXHR8CJSYYGRobHBQuEVNEOC8SOi/9oADAMBAAIRAxEAPwC0z5flKwk4cOHHmHZHNlJyd2Xpau5GOjGgcBGtjNw6MaBwEFguHRjQOAgsFw6MaBwEFguHRjQOAgsFw6MaBwEFguHRjQOAgsFw6MaBwEFguHRjQOAgsFw6MaBwEFguHRjQOAgsFw6MaBwEFguHRjQOAgsFw6MaBwEFguHRjQOAgsFw6MaBwEFguHRjQOAgsFw6MaBwEFguHRjQOAgsFw6MaBwEFguHRjQOAgsFw6MaBwEFguHRjQOAgsFw6MaBwEFguHRjQOAgsFw6MaBwEFguZCAMWA6RgMZW7ejD38TP9quaE++KO0SF9njmfLWSN0d0TIaz6jJgIACAA7AJk4hpgSbdkDdt7HL1QhM3FYToPuGcxVsYRXtiNpKT9lHzJnSrgvlGNWj6uZvVyCTOlXBfKDVo+rherkEmdKuC+UGrR9XC9XIJM6VcF8oNWj6uF6uQSZ0q4L5QatH1cL1cgkzpVwXyg1aPq4Xq5BJnSrgvlBq0fVwvVyCTOlXBfKDVo+rherkEmdKuC+UGrR9XC9XIJM6VcF8oNWj6uF6uQSZ0q4L5QatH1cL1cgkzpVwXyg1aPq4Xq5BJnSrgvlBq0fVwvVyCTOlXBfKDVo+rherkEmdKuC+UGrR9XC9XIJM6VcF8oNWj6uF6uQSZ0q4L5QatH1cL1cgkzpVwXyg1aPq4Xq5BJnSrgvlBq0fVwvVyCTOlX3+UGrR9XC9XI+qTRUhBUknECDOYzRmdKCi2jEKknKzFIlHiUZGDTWSN0d0ao0Z9RkwEAB2ATJxDTAk27IG7b2PISGU1lYVnBg+FPZpMVxjGlG74kzbqOy4CS1lRrKx+4DQImnNyd2URioqyMRqZCAAgAIACAAgAIACAAgAIACAAgAIACAAgAIACAAgAIACABls/mVjQrvqnvJimPRYl9VC8TDhKMjBprJG6O6NUaM+oyYDsAmTiGmBJt2QN23seQkMprKwrODB8KezSYrjGNKN3xJm3UdlwElrKjWVj9wGgRNObk7sojFRVkZZaKzIek6Pn2RmnTc2YnNRV2NuKbb8kICiMeAHiTniiUqdPdYTFTnvufF8o+qH3eUa7aHum2zlmF8o+qH3eUG2h7obOWYXyj6ofd5QbaHuhs5ZhfKPqh93lBtoe6GzlmF8o+qH3eUG2h7obOWYXyj6ofd5QbaHuhs5ZhfKPqh93lBtoe6GzlmF8o+qH3eUG2h7obOWYXyj6ofd5QbaHuhs5ZhfKPqh93lBtoe6GzlmF8o+qH3eUG2h7obOWYXyj6ofd5QbaHuhs5ZhfKPqh93lBtoe6GzlmF8o+qH3eUG2h7obOWYXyj6ofd5QbaHuhs5ZhfKPqh93lBtoe6GzlmF8o+qH3eUG2h7obOWYxRy2sGSACMYITPs9ENg4TV0hU1KPFnLayRsHdEJYxtvqV73gmKIdFiJdRC8TjhKMjBprJG6O6NUaM+uwCZOIaYyk27Iw3bex5CQymsrCs4JD4U9mkxXGMaUbviTNuo7LgJLWVGsrH7gNAiac3J3ZRGKirIyy0VmQ9J0fPsjNOm5sxOairsbedDQqIx5zjlPOdKj+O2ic1TWrETGLm9aQkBEhQZCScISojSEqPhGdWWRjWWZmorVV7KuUZ1JZMNZZhUVqq9lXKDUlkw1lmFRWqr2VcoNSWTDWWYVFaqvZVyg1JZMNZZhUVqq9lXKDUlkw1lmFRWqr2VcoNSWTDWWYVFaqvZVyg1JZMNZZhUVqq9lXKDUlkw1lmFRWqr2VcoNSWTDWWYVFaqvZVyg1JZMNZZhUVqq9lXKDUlkw1lmFRWqr2VcoNSWTDWWYVFaqvZVyg1JZMNZZhUVqq9lXKDUlkw1lmFRWqr2VcoNSWTDWWZ8/jCCO+NeHEyNWNyju+MUYbixNfghNrJGwd0Tj2Nt9Sve8ExRDosRLqIXiccJRkYdI0NacATMDEQRizTmYY6Ek7InVWLW8YQkMprKwrODB8KezSYdGMaUbviKbdR2XASWsqNZWP3AaBE05uTuyiMVFWRllorMh6To+fZGadNzZic1FXY286GhURjznHKec6VH8dtE5qmtWImMXN60hICJCgYolGr+UrIzDW7T9nv2Y6KVK/tSFVKlvZjxPt2nknyJS0kEz2YcAjM8Q7+yaxoq3tHzfy/s8DzjXtEjbYw+IX8v7PA84O0SDYw+IX8v7PA84O0SDYw+IX8v7PA84O0SDYw+IX8v7PA84O0SDYw+IX8v7PA84O0SDYw+IX8v7PA84O0SDYw+IX8v7PA84O0SDYw+IX8v7PA84O0SDYw+IX8v7PA84O0SDYw+IX8v7PA84O0SDYw+IX8v7PA84O0SDYw+IX8v7PA84O0SDYw+IX8v7PA84O0SDYw+JtotMJVVVLDiImO2Rw6AYZSrOTszSpSSV0K0nrF738ohFXnY2nyI3WNyju+MMw3FmlfghNrJGwd0Tj2Nt9Sve8ExRDosRLqIXiccJRkYSOk0gIEz6BnJ7IvnNRV2c6EHJ2RyVrKjWVj9wGgRDObk7ssjFRVkZZaKzIek6Pn2RmnTc2YnNRV2NvOhoVEY85xynnOlR/HbROaprViJjFzetISAiQoGKJRq/lKyMw1u0/Z79mOilSv7UhVSpb2Y8TFLpPSYBkfF8u+NatXW3LgFOnq73xNBPyGkwnwGm+83NA4/KHbCYvbRC83NA4/KDs8zG2iF5uaBx+UHZ5htohebmgcflB2eYbaIXm5oHH5QdnmG2iF5uaBx+UHZ5htohebmgcflB2eYbaIXm5oHH5QdnmG2iZvJzQOPyg7PMNtELyc0Dj8oOzzDbRMXm5oHH5QdnmG2iF5uaBx+UHZ5htohebmgcflB2eYbaJqcbKTJQzTxzhc4ODszeMlJbj7ovWI3j8Ko2o869dxipyMxSesXvfyiCrzsKfIjdY3KO74wzDcWaV+CE2skbB3ROPY231K97wTFEOixEuoheJxwlGRg6pwrNY4yMHYMwEZnNzd2KjFRVkZZaKzJPpOj59kZp03NmJzUVdjbzoaFRGPOccp5zpUfx20Tmqa1YiYxc3rSEgIkKBiiUav5SsjMNbtP2e/ZjopUr+1IVUqW9mPExS6T0mAZHxfLvjWrV1ty4BTp6u98TQT8hpMJ8Bo602GRXXhViAHwp7e2K4QVJa0uJPKTqPVjwFl0hajMqI7ASAOGPbCJVZN8RqpxSsY6RWsr2lc4115ZmdSOQdIrWV7SucGvLMNSOQdIrWV7SucGvLMNSOQdIrWV7SucGvLMNSORGLP2/0WhkpLynXB+jaUVEH7RnVTsJn2R0MPgMVX3rcs3u/tiKlalAgtlLrVLWSGEJZTpUpbi+w4wkbJGOxR0RCPUm2/ovP7kk8U3yxSIzTbcKe9l01/wBVxTY/25RfDC0YcIr8/m4h1JPvOS7ZFxeU8tU9Zxau8w5U0uEfsa3Z8t05aMl1aT2LUnuMZ2afd9g3nUoVtdOa6um0gdhdWsegLJEJnhqMuMV+PwbKpJd5JLGXVqc3IO1X055lTaz6Umr92IauiaUuSTj9199/3HRxTXFJk5sBdNor5AU4pleo8RVV2JXMjZOR7I5VXR2KovWXtL4eXH6FMa1Kpu4MmlkDNQIwgox+mIMTzIdQ4M10XrEbx+FULo869dxvU5GYpPWL3v5RBV52FPkRusblHd8YZhuLNK/BCbWSNg7onHsbb6le94JiiHRYiXUQvE44SjIwaayRujujVGjHGHClpRGOtIemQn74rpy1aTZPNXqJMVAiUeMUSi1/KVkaNbtP2e/ZjopUr+1IVUqW9mPExS6T0mAZHxfLvjWrV1ty4BTp6u98TQT8hpMJ47ho602GRXXlYgB8Ke3tiuEFSWtLiTyk6j1Y8BRxwrNZWPMMwGgc4nnNzd2PjFRVkZabKzJPpOYDSeUYhBzdkYlJRV2MLoYGNwDaAPGHuhFcWKVVvgj5vdP1qfd/VGNjH3jO0l7py7YbL0agNF159MsSUJAUtZ1UCthPbiGciHUMC60tWDuayr6q3opW2i3yk02aAehZJ6tBIKh/mKxnYJDbHocJoyjQ3v2pZv8AS9Mhq4mc93BHOtdtVpVOP5hsVJyLqyENj0nK2JBMVV8XSo88t+Xf68RUKUpcEWVYe5BRkyNJpfSHVRJCNhMyo7QUxyqulZPdTsvu/L8lMMPbmTZKqDaVY9mVRqjzGJSkJcV7S1E++OdUxFapzVX9bfZD4xjHhA7DdBbTkrbGwJHcYldJPjIYptfxMrobZxuIO0JPjAqUVwkZ2kvdOZS7TqDSMtmjqJzhtAV7SSFe+KadWrDkqv6/oVLVfNAidn7kNGlWYeW0omVU/nEYifpGtm1oujpWrSX/ANEpfZ/bd9hXZ4Tfs7vuVxbDaZS6FNS267Y/StzUkDSrBNHpEu0x08NpChX3Rdnk9z+WZPUw84cVuMWs240mgSCFV2vqVklMs9TOg7MGkGM4vAUsTzKzzXH+/W8KVeVPhwLptOtpo9kCgtKksHy2lSrp8lWH7SftDBsxR5qrgquGqpTW7ufdw9bjoKtGpTbR26T1i97+URJV52Np8iN1jco7vjDMNxZpX4ITayRsHdE49jbfUr3vBMUQ6LES6iF4nHCUZGDTWSN0d0ao0Y0jqVecHemKY9FiH1ULxOOG6Wr822MxAn2yGKKqzeokIpr22xQxKPHWmwyK68rEAPhT29sVwgqS1pcSeUnUerHgKOOFZrKx5hmA0DnE85ubux8YqKsjLTZWZJ9JzAaTyjEIObsjEpKKuxt1wNCojKznR2nt7IplJUlqx4iYxdR60hGXzOnbEj372UCtlH3G2XFtN9K4lBKW5hNcjEJwylGMppTdl3sxJtK6PPNlKe/TXyt2st5SqoSAZjDINoTjSAZirjnOeGce2pUqVCnqw3RW/wDtv9nFnKU5XfEsi0+5olADtNAWrGGJzQnzhGWeweTvRwsbphy9ihuWff8ALL8+BdRwiW+f0LDccbZQSopbbQnCTVSlKR7gI4iUpyst7fzZZdJEIs5dQozJKWEKpCh9LIbntImr0CXbHWoaGrT31Hqr6v18yWeMguXeQyyF0qnu5C22RP8ARoBMu0uVvdKOrT0PhocU5eL8rE0sXUfDccZ+2mnLwqpj/quLR8BEVRwWGjwpr6X/ACKdeo/5M+WbZ6ajCKZSPS64v4iYzLBYeXGmvol+DG2qe8zrUK6LZBvKdQ6NDjae9uqffE1TROFnwjbwfncasXVXfcm1i7rrLyUIpTSmlA4XEnpEHARMiQUnHmCohxWiamp/83fx3Py/A2liYqV5bia0amNvt12nEuIIMlJIUDpGDP2RwZ0505as1Zl8ZKSuiK2+3NmX1FyiBLLpTWKBgbcM84GQrtGDSM8dulpSVGSjU3x+68yDsynG64lQBT9Bfn5bD7KpzxKSe4pI2gg5wY7ydOvDdvi/XrvI2pRlbgy/rWrIP0mjodpLXROrE1JwieASVI4U1hhqnCJx43HQhCvKMHdet39nXotumrnesblHd8Y1w3FmK/BCbWSNg7onHsbb6le94JiiHRYiXUQvE44SjIwaayRujujVGjGkdSrzg70xTHosQ+qheJxw1S8hvd8BFNbkiJp80hdvKTvp+IQiHMvFDZcrN9kOs2IEvSTPuHCG4h+0Lo8pobbKiAMZz6NJhUIOTsjeUtVXHHXA0KiMrOfE6T2RTOSpLVjxERi6j1pCMSN33spN9Eo3SYTgRwKtnZ3w+lS1t74CqlTV3LiOXg3oPtL5w/YwyE7WeZzmrVKGmkKpIZAeUmRXNc+0jDgURgJxkCHucnSVJv2V3Gl3ra3ec23O2KiWLbrOArcUPzbKVqrL7Th8lAzqPomcEZw+AVeVkt3ezMsRKK4lD2yWyv05ZU8uSAZpaBV0aNEgThP2jM7MUeiw2EpYdWprfn3+vgRVK06nMzvWsXMqbTQFrAozR+m4DXI0pbwE+sU9k4XWx9KnuW9/Dz/9CNJssexNyOx7IHShykK0rWUp9CW5YOwkxzamka0uG718RypRR32bR7HIxUJjaUAnicMSyr1ZcZv6vzGqy7l9Ea6fabY8oUbyYmEmR6NM+MLlXqwi2py+r8zaKTkk0voiMWSubUB6dVCmVaW1mXsrmngBGKWl8TDi9bx81ZjJYSm+6xCbYrl9KoyOkZIpDZzJBS6Mf0MIVgH0TM6I7dDSlKcU5+y39Pr5/UinhpJtR32IrYizD9CcKmVlCpyWk5KpY0rScejSMxEWV8PSrxtUV13f0xUKkqbui7LVLeWrJyBHRPpR5TZMwrSps/STpGMcCfM6SwU6LUuMc/M6OFqKSa7zrUiwNHpL7DjzKVrbXNKiNAUQDrAGRAOI4YmwuJq03qRdk+IytTi1rNb0dGk9Yve/lEIq87N6fIjdY3KO74wzDcWaV+CE2skbB3ROPY231K97wTFEOixEuoheJxwlGRg01kjdHdGqNGNI6lXnB3pimPRYh9VC8Tjhql5De74CKa3JETT5pC7eUnfT8QhEOZeKGy5WbrIdZ6g71Q3EcwujyfPyCgZY2GMUOczW5TU7lK3z3wupzs2hyo+6LR+kOHJGMaZzwbMEMo01J3ZrUnqrcdYCLSQIACACuLqNz802dKo3/wChKQFNk4HUpxSngSsZsxz6Y6OCxmy9ifL+BVSnrb0b7QLmzVCCXqQEu0mUxnQydCBnV9s+iWfXFY6VX2Y7o/d+sghTUSYWbs3R6E30lIdS2nNPGo6EpGFR7ADElOlOo9WCuMbS4lYWcu0GZTRKNgzOPE4diEHFtUNkdOlovvqS+S8/6EyrZEUpV1CyizMUhLfYhpmX30qPviuOAoLuv8/KwvbSNTV0qygwKpVcESIU0xL7qAffGJ6Pw8lbV+7MqtNO6O7Ym6y4CBSaOlQ1miUn2Vkg+0I51bQcXvpSt8H5ryKYY1/yRZVhrY6NTmEmjuhRSrykYlomFZSThG3Ecxjl4rDVKEFGa8iilOM5to4VuVpbNPSViTb4TgcAypYg4BlDtxj3HOC0jUw7txjl5ZfgzWw8anwZwrRbnjlGdD9MAC0KPRNhU5EEjpFEY54ao0YToHQ0npHWjsqXB8X+vMnwtD+TLLovWI3j8Ko4dHnXruLKnIzFJ6xe9/KIKvOwp8iN1jco7vjDMNxZpX4ITayRsHdE49jbfUr3vBMUQ6LES6iF4nHCUZGDTWSN0d0ao0Y0jqVecHemKY9FiH1ULxOOGqXkN7vgIprckRNPmkLt5Sd9PxCEQ5l4obLlZush1nqDvVDcRzC6PJ8/IKBljYYxQ5zNblNTuUrfPeYXPmZtDlQ1Yz6WweMUYbgxNfuA2R0JmNM5E7BLvMZeIV+AbB97HWnAoAjERD001dCWmnZn1GTAQAI2cpDzTDi2Gg86lBKGyatY6J++WfFMTnG9NRc0pOyzMO9tx5jsrZCk0+kFTxW68pVUJkqYM+rQgZMj9EDTPDMx6aEIUoWjuXrfcjk3J7yfWtXHnnQF0x3oAf0TdVTnrKM0oPYAqIK2k4x3U1f493r6DY0cyc0O5dYxsYaOXDrLcdM/QFBPARDLH13/ACt8kM2UcjFkrmtjC2oijVSEkgpceT/NI+kRo9IYiMW1L8G0aMHJKxBLO3KSAVUR4q/y3ZAndWkAegj0w3D6bTdq0fmvL14G08F7jK+PT0J6flsPNndUnwKT6QRpEdv/AOden3Si/XrvI/ahLJl92r05+kURDlJa6NxSTgxVh9FZT9CeOr/8HjMXTp06zjSd163fHxOvSlKUU5LeSOyOWN3xjGJ5ka0OVmqi9YjePwqhdHnXruN6nIzFJ6xe9/KIKvOwp8iN1jco7vjDMNxZpX4ITayRsHdE49jbfUr3vBMUQ6LES6iF4nHCUZGDTWSN0d0ao0Y0jqVecHemKY9FiH1ULxOOGqXkN7vgIprckRNPmkLt5Sd9PxCEQ5l4obLlZush1nqDvVDcRzC6PJ8/IKBljYYxQ5zNblNTuUrfPeYXPmZtDlRvoeS5u+CofQ5WLq8UKiJhx07HdWNqviMXUeRElXnYzDRYQAEAHMYsBRm6SulJZSH1pkpyWE6SMwJwTIwmQnihjqzcFBvcu4xZXuI22W40WxqQXlErUJoZRIrV2ynJKe0kCGUMNUrP2eGfcYlNR4lYWSuzUtR/MUdltP267quzCCkDgY6cNGU1zNv7eYh133I0MXYabhDrTDiSJGqHG1cayh7oKmiqUotJtffyMxxDTTsTe1a3SjWQ8lJLbsplpcpnSUEYFjZh0gR5/F6Pq4be98c1+8jo0q8anDidyy1g6PSE0dx1lK1tOTQojCMoyOkTAMjgmAYI16lOhaDtfczVQUqjub3MR2GISgbsjljd8YoxPMhNDlZqovWI3j8KoXR5167jepyMxSesXvfyiCrzsKfIjdY3KO74wzDcWaV+CE2skbB3ROPY231K97wTFEOixEuoheJxwlGRg01kjdHdGqNGNI6lXnB3pimPRYh9VC8Tjhql5De74CKa3JETT5pC7eUnfT8QhEOZeKGy5WbrIdZ6g71Q3EcwujyfPyCgZY2GMUOczW5TU7lK3z3mFz5mbQ5Ub6Hkubv9UPocrF1eZCoiYcdOx3Vjar4jF1HkRJV52Mw0WEABAAQAVvdPuemmzpVFH94AAWiYAeAEhInAlYGLMRgOYx0cFjdl7E+X8f0KqU9behGwFxpoICqY8tSyMLbRCUJ7CogqVtFXZDKuk5XtTW74+vM1VFd5ts9ceoxbUqjPONLAmAshxBlmOAKGic/QYXHSk475q6+j8jbYKTsjl2h3PVMO9PSwK7a/zTYMxMHA4ojHpSPSdARpDSqqQ2dHg+L/AF5j6GG1XrSLSd6pvf8ABUcqfSiPj1GKuYjsiccN2Ryxu+MUYnmQmhys1UXrEbx+FULo869dxvU5GYpPWL3v5RBV52FPkRusblHd8YZhuLNK/BCbWSNg7onHsbb6le94JiiHRYiXUQvE44SjIwaayRujujVGjGkdSrzg70xTHosQ+qiIW/2zmxzCVISFOuLqoCp1RITUogY5YBLSRD9HYNYmo1J7lx8jGIrbOO7iVi/dGsmuX96kBiAao8hxQTHpP8bhmrON/m/M5yxFRO9zULoFk/2s4DPqqLmxfo4wtGYRO+p935m3aqmZ9Luh2TUZmlknzVFzbG+2My0bhZb3D7vzMLE1ErJm+i3S7JNqrdMhXYppuX3QD740Wi8Mt6jb5v8AdweJqPc2Sm126olxQRTG0tlR65E6gJP00kkoHbM9sscc3F6Gkrzou/wfH5ZlNHFp2jJFpUEzSsjCKg7lRyqHLIfV4oUUoATOICZ2DHEy3jymrJXVKctRvdaWGqxqANtqVIkkFZcBE9gA2449fh9GUqcFGe99/pHIqV3KV0I/lKsr+2n/AEaJ/wBUP7Dh/d+78zTayD8pVlf20/6NE/6oOw4f3fu/MNrIPylWV/bT/o0T/qg7Dh/d+78w2shihXU7JtqClvpeSDMoW2ykEZxNtKSNvfGstH0JKyVvn5mVWkegqFSA62hwAgLbSsA4wFAET4x5+Ss2ioqK67bpSWqTetHdUyltCVOKQaq1LUKwFYYQkJKcUpzM46+AwsJQ2k1e/AnqzadkJ3M7dqSt80WkPKeQ60uoVmspC0pUvKOEpKUqEjPDKUsM9dJ4WCoSqQVmvwb4abdRJlqR5Y6hF7pNtyrH0dhLSUl51SikqBKUpRgUSBjM1pAG3RI9rAYKOJj7fBWIq1V05Noq1y6BZJX61LsDVHl70GOutFYRfw+78ybtVXMy5dDsmozNMJMvqqL/ANcbS0dhZcYfd+ZiOIqR4M+mbolkkkG+ZkGeFpjZmQNJjVaLwqd1H7vzB4mo1a50qHdVpiVTdbadBx4FNqObAQSBi1YRV0NQnvi2n9ft/ZvDFzjZNFn2i23UeyBV0ZKXAiamlyChhxiWBSe0aROUcqWBq4aT1t67n3FEq8aiVjptZI2DujlFrG2+pXveCYoh0WIl1ELxOOEoyMGmskbo7o1RoxpHUq84O9MUx6LEPqoqe7cf/wAf77/hjsaB/wCT/r+ybHfx+ZVyzIE9kehXEgLhZuTURVX8/ScJH0mM5H+V2x5labr61tWP38zpPCQtc20u5DREqkKRSckHCWDjnobGiN6mma0JW1V9/M1hhYSjcjNtNzRyjNqeo7heQhJUtCkgLCRlKSRgVIYSJAyBx4oqwellWnqVFZ5939C62F1FrJkAjskZd1xWzBeojzCzNTEgnT0agqoPQQsbABHn9JUFTqa6/l+Vx/RbQm5JJ9xKbJ9S75lXwmODS54+KOhPgzzOjENke+fE4RPbm9ojVlW3luPONltwJAR0ciCmczWSYgxmLlQkkkncbTpqS3kw/IrRf2qkf7P9ER/5Sp7q+/mN2MQ/IrRf2qkf7P8ARB/lKnur7+YbGIxQbjdCQsKW8+6kGZQotpSrsVVQDLYRGstJ1WrJJAqMSx0pAAAEgBIAYgM0o5w0863XP8VpGxv+E3HosB/rx+f5JKvMJXOP8So/73+A9GNJf6lTw/aN8N1EX7HizrlVXb8uh+Zc+NMeo0L0n8v2czF85W7CKykp1lgcSB4x2JOybJC2aTceaQqV9uHBPIRzjgVdMzg7aiLaeEUle4q7cgrEBumSJ12p5icaVjRojNLTblK0off+jM8HZXTIXbTajSbHKk8kKRWkHUElBOMAzAKVSzEbJyjq4fGUq7ai967u8lnSlBJvgzj0KluMOIdaWUOIVWSoYwR3jMRiIJBiiUVJOMuDFptcC/rTrPJp9FQ6JBQ8hxI+itIE/QQQodhEeKxuFeGquHdxXgdqjU2kdYkjfUr3vBMaw6LNZdRC8TjhKMjBprJG6O6NUaMaR1KvODvTFMeixD6qKnu3fqf77/gjsaB/5P8Ar+ybHfx+f6KtdyTsMeiXEgR6hov0Nqe8R4Bc68f2dx8r8BmyHWeoO9UMxHMaUeT5+RpD6GwpbhAQlpSlk4gkCaieyUGGTdSy4hW5Dy4nFgEho0R7pnGLWuDtGdOX9Hom0z7fzp7u+ORpZrVivH9FOH4lhWT6l3zKvhMeYpc8fFHUnwZ5nRiGyPfPicIua4O8lLFJrKA/PpxkD6EcPS0oqcbvu/ZVh4tp2RaF+N66eIjlbSGZRs5ZBfjeuniINpDMNnLIL8b108RBtIZhs5ZBfjeuniINpDMNnLI883WVhVlaQQQRJvCPNIj0mj2nh4tfH8kVZNTaYpc5P/kqP+897DsoxpL/AFKnh+0bYbqov2PGHXKqu35dD8y58aI9RoXpP5fs5mL5yuqF1jfnU/EI68+V+DJFxPUdkssbvjHiMRxR2KHBmqi9YjePwqhdHnXruN6nIxWzlAbpKXmXU1kL8kj1UyI0EGRBzECGbWVKtrx4oxGKlTSZ5sshRFMOuNKym3FIJxTKSRPYZT9Me1p1FUgprvSf1ONKOq2mTm43ZAopLrP0XWa43myMW1KleyI5Gm6SdKNTvTt8n/4V4KVpOOZdDfUr3vBMcGHRZZLqIXiccJRkYNNZI3R3RqjRjSOpV5wd6Ypj0WIfVRU9279T/ff8EdjQP/J/1/ZNjv4/P9FXKExLsj0KICw27rNJTL+7s4JZ3M0u3sji/wCEpXvrP7FfbJWtYzSrrtLWZhhgGrL9KdMvpDTG0tDUZO7k/sYji5xVkiN2ftwpdNTUdcAbztoFRJ3sZVsJIwCK8NgKGHd4Lfm97F1K86m58DlWMsc7SXA2y2pxZzDMNKjiSO0xTVqwpR15uyFxhKTtFHoO57a6KBRVNTCnFeW4oYitQIkJ/RAAA2Tzx5eviniakpd3BeB0FT2aivqM2SM2HfMr+ExzaXUj4r8lc+DPNCMQ2R758ThHdtetrpNAStLCkALUFKrICsIEhKI8TgaOIadTuG0606atE635TbIa7X+kOcTf4fC5P6jO11A/KbZDXa/0hzg/w+Fyf1DtdQnFzm3F2yHStvpTXbSFBSAQFJJkZgkyIMsWOeLBh5Ok8BDDasoPc8yvDV3UupE3jklRRF1D/En9jf8ACRHr9E/6kfn+WcnFdV/I03OP8To28v8AguRvpP8A1J/L8oxheqi/CY8adcqy7gJLoXmHDxUgx6nQytSkvD9nLxTvIrmhdY351PxCOtPlfgyVcT1HZLLG74x4jEcUdihwZqovWI3j8KoXR5167jepyMxSesXvfyiCrzsKfIjz/dGRVslSZa6TxbbJ95Meu0Y74SHz/LOXieqzNzdwpslRpZ1LB2Fpfyg0ok8JP5flBheqj0I31K97wTHlYdFnRl1ELxOOEoyMGmskbo7o1RoxpHUq84O9MUx6LEPqoqe7d+p/vv8AgjsaB/5P+v7Jsd/H5/oq5ZkCdAj0K3kBZ7dyEqq/34YSP1c4Jy/zu2OCtOLWts//ANf0X9iVr3OFbzaC5YtKF9N06FGSlBst1CZ1QRXVgMjhnjkM4i/C4+Nebhaztfje/wCCapRcY6y4EOMXiS+bndkmaRQ0lpttpSTVdbQkJAXpkMyhhBw45Zo8dpOlUp13rtu+9N5f0dfDSjKCt8yXUSkBBMwTOWKWaek9sS0qihe5vUg5WsaLMPtqZePRmZZXh8nVOORh0KlOU1u70LcJqPE8vIxDZHtXxOSTW0K01qyLbq3HXEFDgSAhLZBmJ4axjmY7SHZZRVr3KKOH2qbuSj8ktH/aaR7DPOIf84/dHdieYfklo/7TSPYY5wf5x+6HYnmS21G1eiWNSsNpdcWsis4somQJySAkgACZ/EoixWPWItrrcu4dTw8qfKyQdK19Wr3f1RJr0shmrUzKCupkGyb9USEm8H7pEeq0Y08NHV4b/wAs5uITVR3NNzQj+1KLMTFdcx+5djbSLSws78N35QYe+0Vj0Gl5ofoz9096o8oqlJdx0nCo+8qW7q+FvUWQIky5jlrI0GPQaHmpwnbNfshxMHFq5W9C6xvzqfiEdafK/Bkq4nqOyWWN3xjxGI4o7FDgzVResRvH4VQujzr13G9TkZik9Yve/lEFXnYU+RHn26E8F2SpJGZwJ9KUISfeDHr9Gx1cLTXw/LbOViHerI23NGSqyVHl9ErUdgaWO8iNdKSthJ/G35Rtheqj0E31K97wTHlodFnQl1ELxOOEoyMGmskbo7o1RoxpHUq84O9MUx6LEPqoqe7d+p/vv+COxoH/AJP+v7Jsd/H5/oq13JOwx6JcSBHqGi/Q2p7xHgFzrx/Z3HyvwC2KgopAWy4JocaCVDaVYRoIOEHMQIfOpKlVU48ULpxUqbT9cDzhZ+xC6E+thzGg4FZlpOQsbRwMxmj2GHrxr01Uj3/nvRyqkHCTizoWkWxmx9JCzPol+Q6Mfk5lAaUnDsrDPCcfhFiaWquZb145fM3oVdnK/d3l+oeSQCFAgiYIIkQcREeMaadmdgXsmsdC7hHUrzjVMb0upHxRiXKzzSjENke9fE4JbVxZQDNIw/p0/BHmtO9SHh+zpYLlZY1caRxEcMtCuNI4iAArjSOIgAK40jiIAKKunn/yT+xv+EiPYaJ/1I/P8s5OK6r+Rpucn/ydG3l/wnI20n/qT+X5QYXqovuuNI4iPGnWKnu1EF6jS+qX8SY9JoLkn4r9nPx3GJX9C6xvzqfiEdufK/BkK4nqOyWWN3xjxGI4o7FDgzVResRvH4VQujzr13G9TkZz7Z7LN0Nt59w4EYhnUqqKqB2k4IdChKvX2ce/1c0U1CkpM83Uh9Ti1LWZqWsrUdKlElXvJj2sYqMVFcFu+hyG23dlg3GbGlT71II8lDfRpOYqWQVekJSPaji6crJU40+9u/yXr7FmChvci5G+pXveCY4UOiyuXUQvE44SjIwaayRujujVGjGkdSrzg70xTHosQ+qip7t36n++/wCCOxoH/k/6/smx38fn+irXck7DHoo8SBHqGi/Q2p7xHgFzrx/Z3HyvwGbIdZ6g71QzEcxpR5Pn5EDunWtX2x0zYm8wCQBjW3jWjtIyhsIzxdorGbGpqS5ZfZ9z/T/oXiqWvG64opMGPWHKLiuPW3LU2aEuRU0ms0TPC1MAo9UkS7CB9GOBpam6bVaK3Pj4/wB+uJbhrT9lk+srTlFh3AnqV6dUxyKeIbmlbvRVKirM8vIxDZHtnxOQXBcOpCkMUmQGF9OOepHn9M1XCpC2X7LsJTUou5Zd/r0J98cbtLyKthHML/XoT74O0vINhHML/XoT74O0vINhHML/AF6E++DtLyDYRzKBuqOFVk3yc4b/AISI9VoyWthovx/LObiI6tRo03NFlNlKKRjC1/wXY20jLVws34flBh1eokehL/XoT748n2l5HS2EcyoruLxW9RSQOqcxT1kR39DVNeE/FfsixcFFqxWrLlVSVY6qgZbDPwjstXViQsqkXYXVmd5tjBLrVf0RxqmhYTd9d/T+yuGLcVaxqN118SKaK0CMRK1qGIjCABp0xiGhIRknrv6GZYxtWsQ62O2Sk2QXXpC54ZpQkVUJwS8kacGMkntjp0MNSo31Fx4vvJp1JS3MVsPYt2lvIYYRWcWcAzAZ1KOZIzn/AOQ2pUjTjrS4GsYuTsi/rV7DIoVGbZRhkKy1a61ZSvAaAAM0eJxWIliKrqP5eB2qdNU46qO831K97wTBDos0l1ELxOOEoyMGmskbo7o1RoxpHUq84O9MUx6LEPqoht0S1ldkGEhqXStLrJCjIKBElpnmOIjZ2zFOjcZHDVHr8Hx/TNcTRdSO7iivbDXNqa46gUhnoWSQVKUttVZOMpSEKJmRgwyAn6I7uJ0pRp07wd2+HH9kVPDSlKzLubyk76fiEeThzLxR1JcGOU6jKUqsnDgkRgzTkRPbFNak5O6EUqiSsxa93NQ8Uf1QjYzyG7SGZUtudzGk9Mp2hs121qrFus0ktqOVKsoAoJwiWLFKUelwOkP/AJqFfc138b/TvOdWorWvA6dzW0Ol0V5VIpDdQ9GUIbrNqPlEEqVVVICScAnnzSwz6UxSrQVKkr77t/8AozDQ1HrSZYq6ItQILZkRI4UYjj+lHCVKondIt2kMykLJ3L7ItOFLVHLrc/IWHGBNOasFLElSlPNHrqOkKU4Jzeq+9f8AlzlTotPdvRZloNqjtj6NUWmbi3OkXIokDIAJBnhkBj0kxwNI1ZYmrrRW5bl5l2HUacbNklvdzUPFH9UQbGeQ/aQzC93NQ8Uf1QbGeQbSGYXu5qHij+qDYzyDaQzC93NQ8Uf1QbGeQbSGZWt0i0GlUl4UijNVypAS4is0lU04EqTNUjgkCJ5hjng72i8WqVPZVd2T4/LcQ4mmpy1os13Orn1Lo9IFJpLVSokhtFZpSipQKSo1VEABJVtnmlh20njFUpbKlvvxfDdlv+IYamoy1pMs693NQ8Uf1R5/YzyLtpDMjFvdpS7JNoq+Q60SUKNUpIVKslUlTkaqcOaUdDR+IqYWTvG6fHh8mIrxhUXHeV4q5LZIfRZOx3mmO2tKUcn9vMj7O819/Ix+SayWo1/qjlGf8nRyf28w7O819/I2tXIbJKxmjp7FOrn91siD/J0cn9F5muweY7QrkbgVKkUlIAOENJKicAOBS5Sx6piOvpuMW1CG/wCPkvMfTwbaTbLKtOteo9BrJYblNIrLOFa5HBWJ7hIDRHM7VVxE26j+XcPnSjTilEYayRsHdHOK2Nt9Sve8ExRDosRLqIXiccJRkYNNZI3R3RqjRjSOpV5wd6Ypj0WIfVQvE44apeQ3u+AimtyRE0+aQrznwxRMtw42XwvXPBPKGbWeZps4ZBfC9c8E8oNrPMNnDIL4XrngnlBtZ5hs4ZBfC9c8E8oNrPMNnDIL4XrngnlBtZ5hs4ZBfC9c8E8oNrPMNnDIL4XrngnlBtZ5hs4ZBfC9c8E8oNrPMNnDIL4XrngnlBtZ5hs4ZBfC9c8E8oNrPMNnDIL4XrngnlBtZ5hs4ZBfC9c8E8oNrPMNnDIL4XrngnlBtZ5hs4ZBfC9c8E8oNrPMNnDIL4XrngnlBtZ5hs4ZBfC9c8E8oNrPMNnDIL4XrngnlBtZ5hs4ZBfC9c8E8oNrPMNnDI+CSSSTMk4Tg8NkaNtu7N0klZDNjco7vjD8NxYmvwQm1kjYO6Jx7G2+pXveCYoh0WIl1ELxOOEoyMGmskbo7o1RoxpHUq84O9MUx6LEPqoh1vNuH9mBr8yXS4VfSqJSEVZ4ZGajWEh2GKNH4Dtbl7VrfPiYrVtlbdcm7CQ+w2rCmbaVCYwiaRgI9MiIJ0rrVfcKjUtK58f2erWT74n7M8x23WRC7U7cL/pj9FDBb6IKIWSTMIWEELTIVFEmYEziIi7EaKdKlGprXv8AvfuzFxxSk2rBaNbebKPPNBgtdEmsCSVTFarJYkKi+zDn0QYrRToRjLXvf4fjNGIYtSbViZ3grSn3xD2Z5jdusiLW/wBsRsU02vog6XHKoFYoSJCZmZHDoEtOiK8Jo115NOVrfC4upilFcDv2KSaQw08BVDrSXAlU6ya6QqR7ROJ54Rwk434G6rp9xFbHW4dNZNdj+gIqqWnpSTjbEyVJq+SgyMlTwzTrYK56KccOq2v8rZ/HP13C1ilr6tjNgLbzS7IvUIMFHRlYDhUTPolBKipMvJBngwnNpjFXRbp0I1dbjbuzMrFJyasTS8FaU++IuzPMZt1kF4K0p98HZnmG3WQXgrSn3wdmeYbdZBeCtKffB2Z5ht1kF4K0p98HZnmG3WQXgrSn3wdmeYbdZBeCtKffB2Z5ht1kF4K0p98HZnmG3WQXgrSn3wdmeYbdZBeCtKffB2Z5ht1kF4K0p98HZnmG3WQXgrSn3wdmeYbdZDNEo1SeGZOM4sWICH06aghNSprHJaxDYO6IC1jbfUr3vBMUQ6LES6iF4nHCUZGDTWSN0d0ao0Y0jqVb470xTHosRLqohN0O2j+z0s/3ZL1dZwryUlEpAYD5ZrYNhxxXo3Bdpcva1bZcd/6zNcRV2aW65ptytyVQBRimiV+mTWIV5JTk/mxIGbnle7Ec2cDo6OIc0521fV/AK2IlC1lxJihAIHkgTGIgTG2OW0UXIbanbSKXTaQxeiWqlYlYAreQoJAdwZRnMbDjxx1MZgVRoQqa9793ir7ielWc5tWsTBuioSSUoSCozJCUiZ0nBhMcxtviyjgcC3m2A2Oo6XUspcKnQjDgSmYJmogdkhtizAYNYqq4N23X+IqtVdON0rnSsU6ml0Zp1bKU9I2lZbUkKqkiecYewyhFWDo1ZQi+DaubxlrxTZ0OjGqOAhJvc+E0ZFYqqJCiJFVVMyNBMpyjOs7WvuMd9yIWAtpFIsi/Rr0SipWBcl5Z6MgAuYMSsYw6Mc46eIwKp4WFXXve27u35eHeTwrN1HGxMujGqOAjllNw6Mao4CALh0Y1RwEAXDoxqjgIAuHRjVHAQBcOjGqOAgC4dGNUcBAFw6Mao4CALh0Y1RwEAXDoxqjgIAuHRjVHAQBcOjGqOAgC4dGNUcBAFz6EBgZb6le9/SPCKI9FiZdVC8TjhKMjBprJG6O6NUaMdoT6AkhRxqOAg4QQIrozioWbJ6kJOV0Qy6PbG5QEs3sx01dZrFQcUlNWrVSJYaypmRJwVTgOa7A4PD13K8rW+Pn3IVVrVYW3ErovRLQhSqyVFIUUGRKFETIPk4xOUQuFFNpMdrVX3G6o1rq/HqxjVpZhepkAaZ1zhx4Mf3YNWlmF6mQVGtdX49WDVpZhepkYU0ycBWT6P/WDVpZhepkZqNa6vx6sGrRzC9TIKjWur8erBq0swvUyCo1rq/HqwatLML1MjHRM4654f+sGrSzC9TIzUa11fj1YNWlmF6mQVGtdX49WDVpZhepkFRrXV+PVg1aWYXqZBUa11fj1YNWlmF6mQVGtdX49WDVpZhepkFRrXV+PVg1aWYXqZBUa11fj1YNWlmF6mQVGtdX49WDVpZhepkFRrXV+PVg1aWYXqZBUa11fj1YNWlmF6mQVGtdX49WDVpZhepkFRrXV+PVg1aWYXqZBUa11fj1YNWlmF6mQVGddX49EGrRzC9XI+6Q+30ZSk5pASOmNpzhqNJmsIT17sUiQoEoyMG0CQlnGA7RGLW3MXe+8+oACAAgAIACAAgAIACAAgAIACAAgAIACAAgAIACAAgAIACAAgAIACAAgAIACADBMoANd4O6nvEN2M8jG2hmbLM9YN2N8RxNKHKJQgeEABAAQAEABAAQAEABAAQAEABAAQAEABAAQAEABAAQAEABAAQAEABAAQAEADNjetT6e6G0eYVW5GSCLSI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xMQEhUUExIWFRUWEB4XFxUYFxIXGRcYGBoYGxQYFx8YHSggGRolHRYWITEiJSkrLi4uHB8zODMtQygvLisBCgoKDg0OGhAQGzUkICQ0LDAtLTQ1NiwsNywsMTAsLCwvLCw3LCwsLCwsLCwsLCwsLCwsNCwsLCwsLCwuLCwsLP/AABEIAOEA4QMBEQACEQEDEQH/xAAcAAACAgMBAQAAAAAAAAAAAAAABAYHAQMFCAL/xABPEAABAgICDgUIBQkIAwEAAAABAgMAEQQSBQYHFCExMkFRUnFykdETM2GxwSJzgYKSobLhQlNiovAXI0NEVIOzwtIVJDVjk6PD0yXi8TT/xAAaAQADAAMBAAAAAAAAAAAAAAAAAwQBAgUG/8QANxEAAgECAgcFCAICAwEBAAAAAAECAxEEUQUSEyExMjMUQXHR8CJSYYGRobHBQuEVNEOC8SOi/9oADAMBAAIRAxEAPwC0z5flKwk4cOHHmHZHNlJyd2Xpau5GOjGgcBGtjNw6MaBwEFguHRjQOAgsFw6MaBwEFguHRjQOAgsFw6MaBwEFguHRjQOAgsFw6MaBwEFguHRjQOAgsFw6MaBwEFguHRjQOAgsFw6MaBwEFguHRjQOAgsFw6MaBwEFguHRjQOAgsFw6MaBwEFguHRjQOAgsFw6MaBwEFguHRjQOAgsFw6MaBwEFguHRjQOAgsFw6MaBwEFguHRjQOAgsFw6MaBwEFguHRjQOAgsFw6MaBwEFguZCAMWA6RgMZW7ejD38TP9quaE++KO0SF9njmfLWSN0d0TIaz6jJgIACAA7AJk4hpgSbdkDdt7HL1QhM3FYToPuGcxVsYRXtiNpKT9lHzJnSrgvlGNWj6uZvVyCTOlXBfKDVo+rherkEmdKuC+UGrR9XC9XIJM6VcF8oNWj6uF6uQSZ0q4L5QatH1cL1cgkzpVwXyg1aPq4Xq5BJnSrgvlBq0fVwvVyCTOlXBfKDVo+rherkEmdKuC+UGrR9XC9XIJM6VcF8oNWj6uF6uQSZ0q4L5QatH1cL1cgkzpVwXyg1aPq4Xq5BJnSrgvlBq0fVwvVyCTOlXBfKDVo+rherkEmdKuC+UGrR9XC9XIJM6VcF8oNWj6uF6uQSZ0q4L5QatH1cL1cgkzpVwXyg1aPq4Xq5BJnSrgvlBq0fVwvVyCTOlX3+UGrR9XC9XI+qTRUhBUknECDOYzRmdKCi2jEKknKzFIlHiUZGDTWSN0d0ao0Z9RkwEAB2ATJxDTAk27IG7b2PISGU1lYVnBg+FPZpMVxjGlG74kzbqOy4CS1lRrKx+4DQImnNyd2URioqyMRqZCAAgAIACAAgAIACAAgAIACAAgAIACAAgAIACAAgAIACABls/mVjQrvqnvJimPRYl9VC8TDhKMjBprJG6O6NUaM+oyYDsAmTiGmBJt2QN23seQkMprKwrODB8KezSYrjGNKN3xJm3UdlwElrKjWVj9wGgRNObk7sojFRVkZZaKzIek6Pn2RmnTc2YnNRV2NuKbb8kICiMeAHiTniiUqdPdYTFTnvufF8o+qH3eUa7aHum2zlmF8o+qH3eUG2h7obOWYXyj6ofd5QbaHuhs5ZhfKPqh93lBtoe6GzlmF8o+qH3eUG2h7obOWYXyj6ofd5QbaHuhs5ZhfKPqh93lBtoe6GzlmF8o+qH3eUG2h7obOWYXyj6ofd5QbaHuhs5ZhfKPqh93lBtoe6GzlmF8o+qH3eUG2h7obOWYXyj6ofd5QbaHuhs5ZhfKPqh93lBtoe6GzlmF8o+qH3eUG2h7obOWYXyj6ofd5QbaHuhs5ZhfKPqh93lBtoe6GzlmF8o+qH3eUG2h7obOWYxRy2sGSACMYITPs9ENg4TV0hU1KPFnLayRsHdEJYxtvqV73gmKIdFiJdRC8TjhKMjBprJG6O6NUaM+uwCZOIaYyk27Iw3bex5CQymsrCs4JD4U9mkxXGMaUbviTNuo7LgJLWVGsrH7gNAiac3J3ZRGKirIyy0VmQ9J0fPsjNOm5sxOairsbedDQqIx5zjlPOdKj+O2ic1TWrETGLm9aQkBEhQZCScISojSEqPhGdWWRjWWZmorVV7KuUZ1JZMNZZhUVqq9lXKDUlkw1lmFRWqr2VcoNSWTDWWYVFaqvZVyg1JZMNZZhUVqq9lXKDUlkw1lmFRWqr2VcoNSWTDWWYVFaqvZVyg1JZMNZZhUVqq9lXKDUlkw1lmFRWqr2VcoNSWTDWWYVFaqvZVyg1JZMNZZhUVqq9lXKDUlkw1lmFRWqr2VcoNSWTDWWYVFaqvZVyg1JZMNZZhUVqq9lXKDUlkw1lmFRWqr2VcoNSWTDWWZ8/jCCO+NeHEyNWNyju+MUYbixNfghNrJGwd0Tj2Nt9Sve8ExRDosRLqIXiccJRkYdI0NacATMDEQRizTmYY6Ek7InVWLW8YQkMprKwrODB8KezSYdGMaUbviKbdR2XASWsqNZWP3AaBE05uTuyiMVFWRllorMh6To+fZGadNzZic1FXY286GhURjznHKec6VH8dtE5qmtWImMXN60hICJCgYolGr+UrIzDW7T9nv2Y6KVK/tSFVKlvZjxPt2nknyJS0kEz2YcAjM8Q7+yaxoq3tHzfy/s8DzjXtEjbYw+IX8v7PA84O0SDYw+IX8v7PA84O0SDYw+IX8v7PA84O0SDYw+IX8v7PA84O0SDYw+IX8v7PA84O0SDYw+IX8v7PA84O0SDYw+IX8v7PA84O0SDYw+IX8v7PA84O0SDYw+IX8v7PA84O0SDYw+IX8v7PA84O0SDYw+IX8v7PA84O0SDYw+IX8v7PA84O0SDYw+IX8v7PA84O0SDYw+JtotMJVVVLDiImO2Rw6AYZSrOTszSpSSV0K0nrF738ohFXnY2nyI3WNyju+MMw3FmlfghNrJGwd0Tj2Nt9Sve8ExRDosRLqIXiccJRkYSOk0gIEz6BnJ7IvnNRV2c6EHJ2RyVrKjWVj9wGgRDObk7ssjFRVkZZaKzIek6Pn2RmnTc2YnNRV2NvOhoVEY85xynnOlR/HbROaprViJjFzetISAiQoGKJRq/lKyMw1u0/Z79mOilSv7UhVSpb2Y8TFLpPSYBkfF8u+NatXW3LgFOnq73xNBPyGkwnwGm+83NA4/KHbCYvbRC83NA4/KDs8zG2iF5uaBx+UHZ5htohebmgcflB2eYbaIXm5oHH5QdnmG2iF5uaBx+UHZ5htohebmgcflB2eYbaIXm5oHH5QdnmG2iZvJzQOPyg7PMNtELyc0Dj8oOzzDbRMXm5oHH5QdnmG2iF5uaBx+UHZ5htohebmgcflB2eYbaJqcbKTJQzTxzhc4ODszeMlJbj7ovWI3j8Ko2o869dxipyMxSesXvfyiCrzsKfIjdY3KO74wzDcWaV+CE2skbB3ROPY231K97wTFEOixEuoheJxwlGRg6pwrNY4yMHYMwEZnNzd2KjFRVkZZaKzJPpOj59kZp03NmJzUVdjbzoaFRGPOccp5zpUfx20Tmqa1YiYxc3rSEgIkKBiiUav5SsjMNbtP2e/ZjopUr+1IVUqW9mPExS6T0mAZHxfLvjWrV1ty4BTp6u98TQT8hpMJ8Bo602GRXXhViAHwp7e2K4QVJa0uJPKTqPVjwFl0hajMqI7ASAOGPbCJVZN8RqpxSsY6RWsr2lc4115ZmdSOQdIrWV7SucGvLMNSOQdIrWV7SucGvLMNSOQdIrWV7SucGvLMNSORGLP2/0WhkpLynXB+jaUVEH7RnVTsJn2R0MPgMVX3rcs3u/tiKlalAgtlLrVLWSGEJZTpUpbi+w4wkbJGOxR0RCPUm2/ovP7kk8U3yxSIzTbcKe9l01/wBVxTY/25RfDC0YcIr8/m4h1JPvOS7ZFxeU8tU9Zxau8w5U0uEfsa3Z8t05aMl1aT2LUnuMZ2afd9g3nUoVtdOa6um0gdhdWsegLJEJnhqMuMV+PwbKpJd5JLGXVqc3IO1X055lTaz6Umr92IauiaUuSTj9199/3HRxTXFJk5sBdNor5AU4pleo8RVV2JXMjZOR7I5VXR2KovWXtL4eXH6FMa1Kpu4MmlkDNQIwgox+mIMTzIdQ4M10XrEbx+FULo869dxvU5GYpPWL3v5RBV52FPkRusblHd8YZhuLNK/BCbWSNg7onHsbb6le94JiiHRYiXUQvE44SjIwaayRujujVGjHGHClpRGOtIemQn74rpy1aTZPNXqJMVAiUeMUSi1/KVkaNbtP2e/ZjopUr+1IVUqW9mPExS6T0mAZHxfLvjWrV1ty4BTp6u98TQT8hpMJ47ho602GRXXlYgB8Ke3tiuEFSWtLiTyk6j1Y8BRxwrNZWPMMwGgc4nnNzd2PjFRVkZabKzJPpOYDSeUYhBzdkYlJRV2MLoYGNwDaAPGHuhFcWKVVvgj5vdP1qfd/VGNjH3jO0l7py7YbL0agNF159MsSUJAUtZ1UCthPbiGciHUMC60tWDuayr6q3opW2i3yk02aAehZJ6tBIKh/mKxnYJDbHocJoyjQ3v2pZv8AS9Mhq4mc93BHOtdtVpVOP5hsVJyLqyENj0nK2JBMVV8XSo88t+Xf68RUKUpcEWVYe5BRkyNJpfSHVRJCNhMyo7QUxyqulZPdTsvu/L8lMMPbmTZKqDaVY9mVRqjzGJSkJcV7S1E++OdUxFapzVX9bfZD4xjHhA7DdBbTkrbGwJHcYldJPjIYptfxMrobZxuIO0JPjAqUVwkZ2kvdOZS7TqDSMtmjqJzhtAV7SSFe+KadWrDkqv6/oVLVfNAidn7kNGlWYeW0omVU/nEYifpGtm1oujpWrSX/ANEpfZ/bd9hXZ4Tfs7vuVxbDaZS6FNS267Y/StzUkDSrBNHpEu0x08NpChX3Rdnk9z+WZPUw84cVuMWs240mgSCFV2vqVklMs9TOg7MGkGM4vAUsTzKzzXH+/W8KVeVPhwLptOtpo9kCgtKksHy2lSrp8lWH7SftDBsxR5qrgquGqpTW7ufdw9bjoKtGpTbR26T1i97+URJV52Np8iN1jco7vjDMNxZpX4ITayRsHdE49jbfUr3vBMUQ6LES6iF4nHCUZGDTWSN0d0ao0Y0jqVecHemKY9FiH1ULxOOG6Wr822MxAn2yGKKqzeokIpr22xQxKPHWmwyK68rEAPhT29sVwgqS1pcSeUnUerHgKOOFZrKx5hmA0DnE85ubux8YqKsjLTZWZJ9JzAaTyjEIObsjEpKKuxt1wNCojKznR2nt7IplJUlqx4iYxdR60hGXzOnbEj372UCtlH3G2XFtN9K4lBKW5hNcjEJwylGMppTdl3sxJtK6PPNlKe/TXyt2st5SqoSAZjDINoTjSAZirjnOeGce2pUqVCnqw3RW/wDtv9nFnKU5XfEsi0+5olADtNAWrGGJzQnzhGWeweTvRwsbphy9ihuWff8ALL8+BdRwiW+f0LDccbZQSopbbQnCTVSlKR7gI4iUpyst7fzZZdJEIs5dQozJKWEKpCh9LIbntImr0CXbHWoaGrT31Hqr6v18yWeMguXeQyyF0qnu5C22RP8ARoBMu0uVvdKOrT0PhocU5eL8rE0sXUfDccZ+2mnLwqpj/quLR8BEVRwWGjwpr6X/ACKdeo/5M+WbZ6ajCKZSPS64v4iYzLBYeXGmvol+DG2qe8zrUK6LZBvKdQ6NDjae9uqffE1TROFnwjbwfncasXVXfcm1i7rrLyUIpTSmlA4XEnpEHARMiQUnHmCohxWiamp/83fx3Py/A2liYqV5bia0amNvt12nEuIIMlJIUDpGDP2RwZ0505as1Zl8ZKSuiK2+3NmX1FyiBLLpTWKBgbcM84GQrtGDSM8dulpSVGSjU3x+68yDsynG64lQBT9Bfn5bD7KpzxKSe4pI2gg5wY7ydOvDdvi/XrvI2pRlbgy/rWrIP0mjodpLXROrE1JwieASVI4U1hhqnCJx43HQhCvKMHdet39nXotumrnesblHd8Y1w3FmK/BCbWSNg7onHsbb6le94JiiHRYiXUQvE44SjIwaayRujujVGjGkdSrzg70xTHosQ+qheJxw1S8hvd8BFNbkiJp80hdvKTvp+IQiHMvFDZcrN9kOs2IEvSTPuHCG4h+0Lo8pobbKiAMZz6NJhUIOTsjeUtVXHHXA0KiMrOfE6T2RTOSpLVjxERi6j1pCMSN33spN9Eo3SYTgRwKtnZ3w+lS1t74CqlTV3LiOXg3oPtL5w/YwyE7WeZzmrVKGmkKpIZAeUmRXNc+0jDgURgJxkCHucnSVJv2V3Gl3ra3ec23O2KiWLbrOArcUPzbKVqrL7Th8lAzqPomcEZw+AVeVkt3ezMsRKK4lD2yWyv05ZU8uSAZpaBV0aNEgThP2jM7MUeiw2EpYdWprfn3+vgRVK06nMzvWsXMqbTQFrAozR+m4DXI0pbwE+sU9k4XWx9KnuW9/Dz/9CNJssexNyOx7IHShykK0rWUp9CW5YOwkxzamka0uG718RypRR32bR7HIxUJjaUAnicMSyr1ZcZv6vzGqy7l9Ea6fabY8oUbyYmEmR6NM+MLlXqwi2py+r8zaKTkk0voiMWSubUB6dVCmVaW1mXsrmngBGKWl8TDi9bx81ZjJYSm+6xCbYrl9KoyOkZIpDZzJBS6Mf0MIVgH0TM6I7dDSlKcU5+y39Pr5/UinhpJtR32IrYizD9CcKmVlCpyWk5KpY0rScejSMxEWV8PSrxtUV13f0xUKkqbui7LVLeWrJyBHRPpR5TZMwrSps/STpGMcCfM6SwU6LUuMc/M6OFqKSa7zrUiwNHpL7DjzKVrbXNKiNAUQDrAGRAOI4YmwuJq03qRdk+IytTi1rNb0dGk9Yve/lEIq87N6fIjdY3KO74wzDcWaV+CE2skbB3ROPY231K97wTFEOixEuoheJxwlGRg01kjdHdGqNGNI6lXnB3pimPRYh9VC8Tjhql5De74CKa3JETT5pC7eUnfT8QhEOZeKGy5WbrIdZ6g71Q3EcwujyfPyCgZY2GMUOczW5TU7lK3z3wupzs2hyo+6LR+kOHJGMaZzwbMEMo01J3ZrUnqrcdYCLSQIACACuLqNz802dKo3/wChKQFNk4HUpxSngSsZsxz6Y6OCxmy9ifL+BVSnrb0b7QLmzVCCXqQEu0mUxnQydCBnV9s+iWfXFY6VX2Y7o/d+sghTUSYWbs3R6E30lIdS2nNPGo6EpGFR7ADElOlOo9WCuMbS4lYWcu0GZTRKNgzOPE4diEHFtUNkdOlovvqS+S8/6EyrZEUpV1CyizMUhLfYhpmX30qPviuOAoLuv8/KwvbSNTV0qygwKpVcESIU0xL7qAffGJ6Pw8lbV+7MqtNO6O7Ym6y4CBSaOlQ1miUn2Vkg+0I51bQcXvpSt8H5ryKYY1/yRZVhrY6NTmEmjuhRSrykYlomFZSThG3Ecxjl4rDVKEFGa8iilOM5to4VuVpbNPSViTb4TgcAypYg4BlDtxj3HOC0jUw7txjl5ZfgzWw8anwZwrRbnjlGdD9MAC0KPRNhU5EEjpFEY54ao0YToHQ0npHWjsqXB8X+vMnwtD+TLLovWI3j8Ko4dHnXruLKnIzFJ6xe9/KIKvOwp8iN1jco7vjDMNxZpX4ITayRsHdE49jbfUr3vBMUQ6LES6iF4nHCUZGDTWSN0d0ao0Y0jqVecHemKY9FiH1ULxOOGqXkN7vgIprckRNPmkLt5Sd9PxCEQ5l4obLlZush1nqDvVDcRzC6PJ8/IKBljYYxQ5zNblNTuUrfPeYXPmZtDlQ1Yz6WweMUYbgxNfuA2R0JmNM5E7BLvMZeIV+AbB97HWnAoAjERD001dCWmnZn1GTAQAI2cpDzTDi2Gg86lBKGyatY6J++WfFMTnG9NRc0pOyzMO9tx5jsrZCk0+kFTxW68pVUJkqYM+rQgZMj9EDTPDMx6aEIUoWjuXrfcjk3J7yfWtXHnnQF0x3oAf0TdVTnrKM0oPYAqIK2k4x3U1f493r6DY0cyc0O5dYxsYaOXDrLcdM/QFBPARDLH13/ACt8kM2UcjFkrmtjC2oijVSEkgpceT/NI+kRo9IYiMW1L8G0aMHJKxBLO3KSAVUR4q/y3ZAndWkAegj0w3D6bTdq0fmvL14G08F7jK+PT0J6flsPNndUnwKT6QRpEdv/AOden3Si/XrvI/ahLJl92r05+kURDlJa6NxSTgxVh9FZT9CeOr/8HjMXTp06zjSd163fHxOvSlKUU5LeSOyOWN3xjGJ5ka0OVmqi9YjePwqhdHnXruN6nIzFJ6xe9/KIKvOwp8iN1jco7vjDMNxZpX4ITayRsHdE49jbfUr3vBMUQ6LES6iF4nHCUZGDTWSN0d0ao0Y0jqVecHemKY9FiH1ULxOOGqXkN7vgIprckRNPmkLt5Sd9PxCEQ5l4obLlZush1nqDvVDcRzC6PJ8/IKBljYYxQ5zNblNTuUrfPeYXPmZtDlRvoeS5u+CofQ5WLq8UKiJhx07HdWNqviMXUeRElXnYzDRYQAEAHMYsBRm6SulJZSH1pkpyWE6SMwJwTIwmQnihjqzcFBvcu4xZXuI22W40WxqQXlErUJoZRIrV2ynJKe0kCGUMNUrP2eGfcYlNR4lYWSuzUtR/MUdltP267quzCCkDgY6cNGU1zNv7eYh133I0MXYabhDrTDiSJGqHG1cayh7oKmiqUotJtffyMxxDTTsTe1a3SjWQ8lJLbsplpcpnSUEYFjZh0gR5/F6Pq4be98c1+8jo0q8anDidyy1g6PSE0dx1lK1tOTQojCMoyOkTAMjgmAYI16lOhaDtfczVQUqjub3MR2GISgbsjljd8YoxPMhNDlZqovWI3j8KoXR5167jepyMxSesXvfyiCrzsKfIjdY3KO74wzDcWaV+CE2skbB3ROPY231K97wTFEOixEuoheJxwlGRg01kjdHdGqNGNI6lXnB3pimPRYh9VC8Tjhql5De74CKa3JETT5pC7eUnfT8QhEOZeKGy5WbrIdZ6g71Q3EcwujyfPyCgZY2GMUOczW5TU7lK3z3mFz5mbQ5Ub6Hkubv9UPocrF1eZCoiYcdOx3Vjar4jF1HkRJV52Mw0WEABAAQAVvdPuemmzpVFH94AAWiYAeAEhInAlYGLMRgOYx0cFjdl7E+X8f0KqU9behGwFxpoICqY8tSyMLbRCUJ7CogqVtFXZDKuk5XtTW74+vM1VFd5ts9ceoxbUqjPONLAmAshxBlmOAKGic/QYXHSk475q6+j8jbYKTsjl2h3PVMO9PSwK7a/zTYMxMHA4ojHpSPSdARpDSqqQ2dHg+L/AF5j6GG1XrSLSd6pvf8ABUcqfSiPj1GKuYjsiccN2Ryxu+MUYnmQmhys1UXrEbx+FULo869dxvU5GYpPWL3v5RBV52FPkRusblHd8YZhuLNK/BCbWSNg7onHsbb6le94JiiHRYiXUQvE44SjIwaayRujujVGjGkdSrzg70xTHosQ+qiIW/2zmxzCVISFOuLqoCp1RITUogY5YBLSRD9HYNYmo1J7lx8jGIrbOO7iVi/dGsmuX96kBiAao8hxQTHpP8bhmrON/m/M5yxFRO9zULoFk/2s4DPqqLmxfo4wtGYRO+p935m3aqmZ9Luh2TUZmlknzVFzbG+2My0bhZb3D7vzMLE1ErJm+i3S7JNqrdMhXYppuX3QD740Wi8Mt6jb5v8AdweJqPc2Sm126olxQRTG0tlR65E6gJP00kkoHbM9sscc3F6Gkrzou/wfH5ZlNHFp2jJFpUEzSsjCKg7lRyqHLIfV4oUUoATOICZ2DHEy3jymrJXVKctRvdaWGqxqANtqVIkkFZcBE9gA2449fh9GUqcFGe99/pHIqV3KV0I/lKsr+2n/AEaJ/wBUP7Dh/d+78zTayD8pVlf20/6NE/6oOw4f3fu/MNrIPylWV/bT/o0T/qg7Dh/d+78w2shihXU7JtqClvpeSDMoW2ykEZxNtKSNvfGstH0JKyVvn5mVWkegqFSA62hwAgLbSsA4wFAET4x5+Ss2ioqK67bpSWqTetHdUyltCVOKQaq1LUKwFYYQkJKcUpzM46+AwsJQ2k1e/AnqzadkJ3M7dqSt80WkPKeQ60uoVmspC0pUvKOEpKUqEjPDKUsM9dJ4WCoSqQVmvwb4abdRJlqR5Y6hF7pNtyrH0dhLSUl51SikqBKUpRgUSBjM1pAG3RI9rAYKOJj7fBWIq1V05Noq1y6BZJX61LsDVHl70GOutFYRfw+78ybtVXMy5dDsmozNMJMvqqL/ANcbS0dhZcYfd+ZiOIqR4M+mbolkkkG+ZkGeFpjZmQNJjVaLwqd1H7vzB4mo1a50qHdVpiVTdbadBx4FNqObAQSBi1YRV0NQnvi2n9ft/ZvDFzjZNFn2i23UeyBV0ZKXAiamlyChhxiWBSe0aROUcqWBq4aT1t67n3FEq8aiVjptZI2DujlFrG2+pXveCYoh0WIl1ELxOOEoyMGmskbo7o1RoxpHUq84O9MUx6LEPqoqe7cf/wAf77/hjsaB/wCT/r+ybHfx+ZVyzIE9kehXEgLhZuTURVX8/ScJH0mM5H+V2x5labr61tWP38zpPCQtc20u5DREqkKRSckHCWDjnobGiN6mma0JW1V9/M1hhYSjcjNtNzRyjNqeo7heQhJUtCkgLCRlKSRgVIYSJAyBx4oqwellWnqVFZ5939C62F1FrJkAjskZd1xWzBeojzCzNTEgnT0agqoPQQsbABHn9JUFTqa6/l+Vx/RbQm5JJ9xKbJ9S75lXwmODS54+KOhPgzzOjENke+fE4RPbm9ojVlW3luPONltwJAR0ciCmczWSYgxmLlQkkkncbTpqS3kw/IrRf2qkf7P9ER/5Sp7q+/mN2MQ/IrRf2qkf7P8ARB/lKnur7+YbGIxQbjdCQsKW8+6kGZQotpSrsVVQDLYRGstJ1WrJJAqMSx0pAAAEgBIAYgM0o5w0863XP8VpGxv+E3HosB/rx+f5JKvMJXOP8So/73+A9GNJf6lTw/aN8N1EX7HizrlVXb8uh+Zc+NMeo0L0n8v2czF85W7CKykp1lgcSB4x2JOybJC2aTceaQqV9uHBPIRzjgVdMzg7aiLaeEUle4q7cgrEBumSJ12p5icaVjRojNLTblK0off+jM8HZXTIXbTajSbHKk8kKRWkHUElBOMAzAKVSzEbJyjq4fGUq7ai967u8lnSlBJvgzj0KluMOIdaWUOIVWSoYwR3jMRiIJBiiUVJOMuDFptcC/rTrPJp9FQ6JBQ8hxI+itIE/QQQodhEeKxuFeGquHdxXgdqjU2kdYkjfUr3vBMaw6LNZdRC8TjhKMjBprJG6O6NUaMaR1KvODvTFMeixD6qKnu3fqf77/gjsaB/5P8Ar+ybHfx+f6KtdyTsMeiXEgR6hov0Nqe8R4Bc68f2dx8r8BmyHWeoO9UMxHMaUeT5+RpD6GwpbhAQlpSlk4gkCaieyUGGTdSy4hW5Dy4nFgEho0R7pnGLWuDtGdOX9Hom0z7fzp7u+ORpZrVivH9FOH4lhWT6l3zKvhMeYpc8fFHUnwZ5nRiGyPfPicIua4O8lLFJrKA/PpxkD6EcPS0oqcbvu/ZVh4tp2RaF+N66eIjlbSGZRs5ZBfjeuniINpDMNnLIL8b108RBtIZhs5ZBfjeuniINpDMNnLI883WVhVlaQQQRJvCPNIj0mj2nh4tfH8kVZNTaYpc5P/kqP+897DsoxpL/AFKnh+0bYbqov2PGHXKqu35dD8y58aI9RoXpP5fs5mL5yuqF1jfnU/EI68+V+DJFxPUdkssbvjHiMRxR2KHBmqi9YjePwqhdHnXruN6nIxWzlAbpKXmXU1kL8kj1UyI0EGRBzECGbWVKtrx4oxGKlTSZ5sshRFMOuNKym3FIJxTKSRPYZT9Me1p1FUgprvSf1ONKOq2mTm43ZAopLrP0XWa43myMW1KleyI5Gm6SdKNTvTt8n/4V4KVpOOZdDfUr3vBMcGHRZZLqIXiccJRkYNNZI3R3RqjRjSOpV5wd6Ypj0WIfVRU9279T/ff8EdjQP/J/1/ZNjv4/P9FXKExLsj0KICw27rNJTL+7s4JZ3M0u3sji/wCEpXvrP7FfbJWtYzSrrtLWZhhgGrL9KdMvpDTG0tDUZO7k/sYji5xVkiN2ftwpdNTUdcAbztoFRJ3sZVsJIwCK8NgKGHd4Lfm97F1K86m58DlWMsc7SXA2y2pxZzDMNKjiSO0xTVqwpR15uyFxhKTtFHoO57a6KBRVNTCnFeW4oYitQIkJ/RAAA2Tzx5eviniakpd3BeB0FT2aivqM2SM2HfMr+ExzaXUj4r8lc+DPNCMQ2R758ThHdtetrpNAStLCkALUFKrICsIEhKI8TgaOIadTuG0606atE635TbIa7X+kOcTf4fC5P6jO11A/KbZDXa/0hzg/w+Fyf1DtdQnFzm3F2yHStvpTXbSFBSAQFJJkZgkyIMsWOeLBh5Ok8BDDasoPc8yvDV3UupE3jklRRF1D/En9jf8ACRHr9E/6kfn+WcnFdV/I03OP8To28v8AguRvpP8A1J/L8oxheqi/CY8adcqy7gJLoXmHDxUgx6nQytSkvD9nLxTvIrmhdY351PxCOtPlfgyVcT1HZLLG74x4jEcUdihwZqovWI3j8KoXR5167jepyMxSesXvfyiCrzsKfIjz/dGRVslSZa6TxbbJ95Meu0Y74SHz/LOXieqzNzdwpslRpZ1LB2Fpfyg0ok8JP5flBheqj0I31K97wTHlYdFnRl1ELxOOEoyMGmskbo7o1RoxpHUq84O9MUx6LEPqoqe7d+p/vv8AgjsaB/5P+v7Jsd/H5/oq5ZkCdAj0K3kBZ7dyEqq/34YSP1c4Jy/zu2OCtOLWts//ANf0X9iVr3OFbzaC5YtKF9N06FGSlBst1CZ1QRXVgMjhnjkM4i/C4+Nebhaztfje/wCCapRcY6y4EOMXiS+bndkmaRQ0lpttpSTVdbQkJAXpkMyhhBw45Zo8dpOlUp13rtu+9N5f0dfDSjKCt8yXUSkBBMwTOWKWaek9sS0qihe5vUg5WsaLMPtqZePRmZZXh8nVOORh0KlOU1u70LcJqPE8vIxDZHtXxOSTW0K01qyLbq3HXEFDgSAhLZBmJ4axjmY7SHZZRVr3KKOH2qbuSj8ktH/aaR7DPOIf84/dHdieYfklo/7TSPYY5wf5x+6HYnmS21G1eiWNSsNpdcWsis4somQJySAkgACZ/EoixWPWItrrcu4dTw8qfKyQdK19Wr3f1RJr0shmrUzKCupkGyb9USEm8H7pEeq0Y08NHV4b/wAs5uITVR3NNzQj+1KLMTFdcx+5djbSLSws78N35QYe+0Vj0Gl5ofoz9096o8oqlJdx0nCo+8qW7q+FvUWQIky5jlrI0GPQaHmpwnbNfshxMHFq5W9C6xvzqfiEdafK/Bkq4nqOyWWN3xjxGI4o7FDgzVResRvH4VQujzr13G9TkZik9Yve/lEFXnYU+RHn26E8F2SpJGZwJ9KUISfeDHr9Gx1cLTXw/LbOViHerI23NGSqyVHl9ErUdgaWO8iNdKSthJ/G35Rtheqj0E31K97wTHlodFnQl1ELxOOEoyMGmskbo7o1RoxpHUq84O9MUx6LEPqoqe7d+p/vv+COxoH/AJP+v7Jsd/H5/oq13JOwx6JcSBHqGi/Q2p7xHgFzrx/Z3HyvwC2KgopAWy4JocaCVDaVYRoIOEHMQIfOpKlVU48ULpxUqbT9cDzhZ+xC6E+thzGg4FZlpOQsbRwMxmj2GHrxr01Uj3/nvRyqkHCTizoWkWxmx9JCzPol+Q6Mfk5lAaUnDsrDPCcfhFiaWquZb145fM3oVdnK/d3l+oeSQCFAgiYIIkQcREeMaadmdgXsmsdC7hHUrzjVMb0upHxRiXKzzSjENke9fE4JbVxZQDNIw/p0/BHmtO9SHh+zpYLlZY1caRxEcMtCuNI4iAArjSOIgAK40jiIAKKunn/yT+xv+EiPYaJ/1I/P8s5OK6r+Rpucn/ydG3l/wnI20n/qT+X5QYXqovuuNI4iPGnWKnu1EF6jS+qX8SY9JoLkn4r9nPx3GJX9C6xvzqfiEdufK/BkK4nqOyWWN3xjxGI4o7FDgzVResRvH4VQujzr13G9TkZz7Z7LN0Nt59w4EYhnUqqKqB2k4IdChKvX2ce/1c0U1CkpM83Uh9Ti1LWZqWsrUdKlElXvJj2sYqMVFcFu+hyG23dlg3GbGlT71II8lDfRpOYqWQVekJSPaji6crJU40+9u/yXr7FmChvci5G+pXveCY4UOiyuXUQvE44SjIwaayRujujVGjGkdSrzg70xTHosQ+qip7t36n++/wCCOxoH/k/6/smx38fn+irXck7DHoo8SBHqGi/Q2p7xHgFzrx/Z3HyvwGbIdZ6g71QzEcxpR5Pn5EDunWtX2x0zYm8wCQBjW3jWjtIyhsIzxdorGbGpqS5ZfZ9z/T/oXiqWvG64opMGPWHKLiuPW3LU2aEuRU0ms0TPC1MAo9UkS7CB9GOBpam6bVaK3Pj4/wB+uJbhrT9lk+srTlFh3AnqV6dUxyKeIbmlbvRVKirM8vIxDZHtnxOQXBcOpCkMUmQGF9OOepHn9M1XCpC2X7LsJTUou5Zd/r0J98cbtLyKthHML/XoT74O0vINhHML/XoT74O0vINhHML/AF6E++DtLyDYRzKBuqOFVk3yc4b/AISI9VoyWthovx/LObiI6tRo03NFlNlKKRjC1/wXY20jLVws34flBh1eokehL/XoT748n2l5HS2EcyoruLxW9RSQOqcxT1kR39DVNeE/FfsixcFFqxWrLlVSVY6qgZbDPwjstXViQsqkXYXVmd5tjBLrVf0RxqmhYTd9d/T+yuGLcVaxqN118SKaK0CMRK1qGIjCABp0xiGhIRknrv6GZYxtWsQ62O2Sk2QXXpC54ZpQkVUJwS8kacGMkntjp0MNSo31Fx4vvJp1JS3MVsPYt2lvIYYRWcWcAzAZ1KOZIzn/AOQ2pUjTjrS4GsYuTsi/rV7DIoVGbZRhkKy1a61ZSvAaAAM0eJxWIliKrqP5eB2qdNU46qO831K97wTBDos0l1ELxOOEoyMGmskbo7o1RoxpHUq84O9MUx6LEPqoht0S1ldkGEhqXStLrJCjIKBElpnmOIjZ2zFOjcZHDVHr8Hx/TNcTRdSO7iivbDXNqa46gUhnoWSQVKUttVZOMpSEKJmRgwyAn6I7uJ0pRp07wd2+HH9kVPDSlKzLubyk76fiEeThzLxR1JcGOU6jKUqsnDgkRgzTkRPbFNak5O6EUqiSsxa93NQ8Uf1QjYzyG7SGZUtudzGk9Mp2hs121qrFus0ktqOVKsoAoJwiWLFKUelwOkP/AJqFfc138b/TvOdWorWvA6dzW0Ol0V5VIpDdQ9GUIbrNqPlEEqVVVICScAnnzSwz6UxSrQVKkr77t/8AozDQ1HrSZYq6ItQILZkRI4UYjj+lHCVKondIt2kMykLJ3L7ItOFLVHLrc/IWHGBNOasFLElSlPNHrqOkKU4Jzeq+9f8AlzlTotPdvRZloNqjtj6NUWmbi3OkXIokDIAJBnhkBj0kxwNI1ZYmrrRW5bl5l2HUacbNklvdzUPFH9UQbGeQ/aQzC93NQ8Uf1QbGeQbSGYXu5qHij+qDYzyDaQzC93NQ8Uf1QbGeQbSGZWt0i0GlUl4UijNVypAS4is0lU04EqTNUjgkCJ5hjng72i8WqVPZVd2T4/LcQ4mmpy1os13Orn1Lo9IFJpLVSokhtFZpSipQKSo1VEABJVtnmlh20njFUpbKlvvxfDdlv+IYamoy1pMs693NQ8Uf1R5/YzyLtpDMjFvdpS7JNoq+Q60SUKNUpIVKslUlTkaqcOaUdDR+IqYWTvG6fHh8mIrxhUXHeV4q5LZIfRZOx3mmO2tKUcn9vMj7O819/Ix+SayWo1/qjlGf8nRyf28w7O819/I2tXIbJKxmjp7FOrn91siD/J0cn9F5muweY7QrkbgVKkUlIAOENJKicAOBS5Sx6piOvpuMW1CG/wCPkvMfTwbaTbLKtOteo9BrJYblNIrLOFa5HBWJ7hIDRHM7VVxE26j+XcPnSjTilEYayRsHdHOK2Nt9Sve8ExRDosRLqIXiccJRkYNNZI3R3RqjRjSOpV5wd6Ypj0WIfVQvE44apeQ3u+AimtyRE0+aQrznwxRMtw42XwvXPBPKGbWeZps4ZBfC9c8E8oNrPMNnDIL4XrngnlBtZ5hs4ZBfC9c8E8oNrPMNnDIL4XrngnlBtZ5hs4ZBfC9c8E8oNrPMNnDIL4XrngnlBtZ5hs4ZBfC9c8E8oNrPMNnDIL4XrngnlBtZ5hs4ZBfC9c8E8oNrPMNnDIL4XrngnlBtZ5hs4ZBfC9c8E8oNrPMNnDIL4XrngnlBtZ5hs4ZBfC9c8E8oNrPMNnDIL4XrngnlBtZ5hs4ZBfC9c8E8oNrPMNnDIL4XrngnlBtZ5hs4ZBfC9c8E8oNrPMNnDI+CSSSTMk4Tg8NkaNtu7N0klZDNjco7vjD8NxYmvwQm1kjYO6Jx7G2+pXveCYoh0WIl1ELxOOEoyMGmskbo7o1RoxpHUq84O9MUx6LEPqoh1vNuH9mBr8yXS4VfSqJSEVZ4ZGajWEh2GKNH4Dtbl7VrfPiYrVtlbdcm7CQ+w2rCmbaVCYwiaRgI9MiIJ0rrVfcKjUtK58f2erWT74n7M8x23WRC7U7cL/pj9FDBb6IKIWSTMIWEELTIVFEmYEziIi7EaKdKlGprXv8AvfuzFxxSk2rBaNbebKPPNBgtdEmsCSVTFarJYkKi+zDn0QYrRToRjLXvf4fjNGIYtSbViZ3grSn3xD2Z5jdusiLW/wBsRsU02vog6XHKoFYoSJCZmZHDoEtOiK8Jo115NOVrfC4upilFcDv2KSaQw08BVDrSXAlU6ya6QqR7ROJ54Rwk434G6rp9xFbHW4dNZNdj+gIqqWnpSTjbEyVJq+SgyMlTwzTrYK56KccOq2v8rZ/HP13C1ilr6tjNgLbzS7IvUIMFHRlYDhUTPolBKipMvJBngwnNpjFXRbp0I1dbjbuzMrFJyasTS8FaU++IuzPMZt1kF4K0p98HZnmG3WQXgrSn3wdmeYbdZBeCtKffB2Z5ht1kF4K0p98HZnmG3WQXgrSn3wdmeYbdZBeCtKffB2Z5ht1kF4K0p98HZnmG3WQXgrSn3wdmeYbdZBeCtKffB2Z5ht1kF4K0p98HZnmG3WQXgrSn3wdmeYbdZDNEo1SeGZOM4sWICH06aghNSprHJaxDYO6IC1jbfUr3vBMUQ6LES6iF4nHCUZGDTWSN0d0ao0Y0jqVb470xTHosRLqohN0O2j+z0s/3ZL1dZwryUlEpAYD5ZrYNhxxXo3Bdpcva1bZcd/6zNcRV2aW65ptytyVQBRimiV+mTWIV5JTk/mxIGbnle7Ec2cDo6OIc0521fV/AK2IlC1lxJihAIHkgTGIgTG2OW0UXIbanbSKXTaQxeiWqlYlYAreQoJAdwZRnMbDjxx1MZgVRoQqa9793ir7ielWc5tWsTBuioSSUoSCozJCUiZ0nBhMcxtviyjgcC3m2A2Oo6XUspcKnQjDgSmYJmogdkhtizAYNYqq4N23X+IqtVdON0rnSsU6ml0Zp1bKU9I2lZbUkKqkiecYewyhFWDo1ZQi+DaubxlrxTZ0OjGqOAhJvc+E0ZFYqqJCiJFVVMyNBMpyjOs7WvuMd9yIWAtpFIsi/Rr0SipWBcl5Z6MgAuYMSsYw6Mc46eIwKp4WFXXve27u35eHeTwrN1HGxMujGqOAjllNw6Mao4CALh0Y1RwEAXDoxqjgIAuHRjVHAQBcOjGqOAgC4dGNUcBAFw6Mao4CALh0Y1RwEAXDoxqjgIAuHRjVHAQBcOjGqOAgC4dGNUcBAFz6EBgZb6le9/SPCKI9FiZdVC8TjhKMjBprJG6O6NUaMdoT6AkhRxqOAg4QQIrozioWbJ6kJOV0Qy6PbG5QEs3sx01dZrFQcUlNWrVSJYaypmRJwVTgOa7A4PD13K8rW+Pn3IVVrVYW3ErovRLQhSqyVFIUUGRKFETIPk4xOUQuFFNpMdrVX3G6o1rq/HqxjVpZhepkAaZ1zhx4Mf3YNWlmF6mQVGtdX49WDVpZhepkYU0ycBWT6P/WDVpZhepkZqNa6vx6sGrRzC9TIKjWur8erBq0swvUyCo1rq/HqwatLML1MjHRM4654f+sGrSzC9TIzUa11fj1YNWlmF6mQVGtdX49WDVpZhepkFRrXV+PVg1aWYXqZBUa11fj1YNWlmF6mQVGtdX49WDVpZhepkFRrXV+PVg1aWYXqZBUa11fj1YNWlmF6mQVGtdX49WDVpZhepkFRrXV+PVg1aWYXqZBUa11fj1YNWlmF6mQVGtdX49WDVpZhepkFRrXV+PVg1aWYXqZBUa11fj1YNWlmF6mQVGddX49EGrRzC9XI+6Q+30ZSk5pASOmNpzhqNJmsIT17sUiQoEoyMG0CQlnGA7RGLW3MXe+8+oACAAgAIACAAgAIACAAgAIACAAgAIACAAgAIACAAgAIACAAgAIACAAgAIACADBMoANd4O6nvEN2M8jG2hmbLM9YN2N8RxNKHKJQgeEABAAQAEABAAQAEABAAQAEABAAQAEABAAQAEABAAQAEABAAQAEABAAQAEADNjetT6e6G0eYVW5GSCLSI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 descr="RFID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476672"/>
            <a:ext cx="1052736" cy="1052736"/>
          </a:xfrm>
          <a:prstGeom prst="rect">
            <a:avLst/>
          </a:prstGeom>
        </p:spPr>
      </p:pic>
      <p:pic>
        <p:nvPicPr>
          <p:cNvPr id="7" name="Image 6" descr="semitag_born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5661248"/>
            <a:ext cx="1345131" cy="9597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706090"/>
          </a:xfrm>
        </p:spPr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fr-FR" sz="2400" b="1" dirty="0" smtClean="0">
                <a:solidFill>
                  <a:schemeClr val="tx1"/>
                </a:solidFill>
                <a:latin typeface="+mn-lt"/>
              </a:rPr>
              <a:t>Approfondissement de l’utilisation de la RFID au lycée </a:t>
            </a:r>
            <a:br>
              <a:rPr lang="fr-FR" sz="2400" b="1" dirty="0" smtClean="0">
                <a:solidFill>
                  <a:schemeClr val="tx1"/>
                </a:solidFill>
                <a:latin typeface="+mn-lt"/>
              </a:rPr>
            </a:br>
            <a:endParaRPr lang="fr-FR" sz="2400" b="1" dirty="0">
              <a:latin typeface="+mn-lt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020272" y="623731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Elisa K.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71601" y="2132856"/>
            <a:ext cx="69847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t-IT" b="1" dirty="0" smtClean="0"/>
              <a:t>RFID: définition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Quels systèmes / quels supports (radio- étiquettes, codes à barres, puces sous-cutanées ...)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Quels avantages?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Risques et limites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Notre proposition pour le Lycée Stendhal:</a:t>
            </a:r>
          </a:p>
          <a:p>
            <a:pPr marL="800100" lvl="1" indent="-342900">
              <a:buAutoNum type="arabicPeriod"/>
            </a:pPr>
            <a:r>
              <a:rPr lang="it-IT" b="1" dirty="0" smtClean="0"/>
              <a:t>LA CANTINE</a:t>
            </a:r>
          </a:p>
          <a:p>
            <a:pPr marL="800100" lvl="1" indent="-342900">
              <a:buAutoNum type="arabicPeriod"/>
            </a:pPr>
            <a:r>
              <a:rPr lang="it-IT" b="1" dirty="0" smtClean="0"/>
              <a:t>LE CDI</a:t>
            </a:r>
            <a:endParaRPr lang="fr-F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06090"/>
          </a:xfrm>
        </p:spPr>
        <p:txBody>
          <a:bodyPr vert="horz" lIns="91440" tIns="45720" rIns="91440" bIns="45720" rtlCol="0" anchor="ctr"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fr-FR" sz="2400" b="1" dirty="0">
                <a:solidFill>
                  <a:schemeClr val="tx1"/>
                </a:solidFill>
                <a:latin typeface="+mn-lt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+mn-lt"/>
              </a:rPr>
            </a:br>
            <a:r>
              <a:rPr lang="fr-FR" sz="24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fr-FR" sz="2400" b="1" dirty="0" smtClean="0">
                <a:solidFill>
                  <a:schemeClr val="tx1"/>
                </a:solidFill>
                <a:latin typeface="+mn-lt"/>
              </a:rPr>
            </a:br>
            <a:r>
              <a:rPr lang="fr-FR" sz="2400" b="1" dirty="0" smtClean="0">
                <a:solidFill>
                  <a:schemeClr val="tx1"/>
                </a:solidFill>
                <a:latin typeface="+mn-lt"/>
              </a:rPr>
              <a:t>Définition </a:t>
            </a:r>
            <a:r>
              <a:rPr lang="fr-FR" sz="2400" b="1" dirty="0">
                <a:solidFill>
                  <a:schemeClr val="tx1"/>
                </a:solidFill>
                <a:latin typeface="+mn-lt"/>
              </a:rPr>
              <a:t>des informations à mettre dans la base de données et comment la structurer</a:t>
            </a:r>
            <a:br>
              <a:rPr lang="fr-FR" sz="2400" b="1" dirty="0">
                <a:solidFill>
                  <a:schemeClr val="tx1"/>
                </a:solidFill>
                <a:latin typeface="+mn-lt"/>
              </a:rPr>
            </a:br>
            <a:r>
              <a:rPr lang="fr-FR" sz="2400" b="1" dirty="0">
                <a:solidFill>
                  <a:schemeClr val="tx1"/>
                </a:solidFill>
                <a:latin typeface="+mn-lt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+mn-lt"/>
              </a:rPr>
            </a:br>
            <a:endParaRPr lang="fr-FR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156176" y="6309320"/>
            <a:ext cx="262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Annabel V. &amp; Camille A.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71601" y="2344812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t-IT" b="1" dirty="0" smtClean="0"/>
              <a:t>Les informations à mettre dans la base de données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La structure des tables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Les différentes tables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Les relations entre les différentes tables</a:t>
            </a:r>
          </a:p>
          <a:p>
            <a:pPr marL="342900" indent="-342900">
              <a:buAutoNum type="arabicPeriod"/>
            </a:pP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base de données </a:t>
            </a:r>
            <a:br>
              <a:rPr lang="it-IT" dirty="0" smtClean="0"/>
            </a:br>
            <a:r>
              <a:rPr lang="it-IT" dirty="0" smtClean="0"/>
              <a:t>Première proposition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771800" y="2492896"/>
            <a:ext cx="108012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ELEVE</a:t>
            </a:r>
          </a:p>
          <a:p>
            <a:r>
              <a:rPr lang="it-IT" sz="1000" dirty="0" smtClean="0"/>
              <a:t>Elev – Matricule</a:t>
            </a:r>
          </a:p>
          <a:p>
            <a:r>
              <a:rPr lang="it-IT" sz="1000" dirty="0" smtClean="0"/>
              <a:t>Elev – Nom</a:t>
            </a:r>
          </a:p>
          <a:p>
            <a:r>
              <a:rPr lang="it-IT" sz="1000" dirty="0" smtClean="0"/>
              <a:t>Elev – Prenom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131840" y="4635713"/>
            <a:ext cx="1296144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ADRESSE</a:t>
            </a:r>
          </a:p>
          <a:p>
            <a:r>
              <a:rPr lang="it-IT" sz="1000" dirty="0" smtClean="0"/>
              <a:t>Adres – Ligne1</a:t>
            </a:r>
          </a:p>
          <a:p>
            <a:r>
              <a:rPr lang="it-IT" sz="1000" dirty="0" smtClean="0"/>
              <a:t>Adres – Ligne 2</a:t>
            </a:r>
          </a:p>
          <a:p>
            <a:r>
              <a:rPr lang="it-IT" sz="1000" dirty="0" smtClean="0"/>
              <a:t>Adres – Ligne3</a:t>
            </a:r>
          </a:p>
          <a:p>
            <a:r>
              <a:rPr lang="it-IT" sz="1000" dirty="0" smtClean="0"/>
              <a:t>Adres – Code Postal</a:t>
            </a:r>
          </a:p>
          <a:p>
            <a:r>
              <a:rPr lang="it-IT" sz="1000" dirty="0" smtClean="0"/>
              <a:t>Adres – Ville</a:t>
            </a:r>
          </a:p>
          <a:p>
            <a:r>
              <a:rPr lang="it-IT" sz="1000" dirty="0" smtClean="0"/>
              <a:t>Adres - Pays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131840" y="3573016"/>
            <a:ext cx="18002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CLASSE</a:t>
            </a:r>
          </a:p>
          <a:p>
            <a:r>
              <a:rPr lang="it-IT" sz="1000" dirty="0" smtClean="0"/>
              <a:t>Clas – Niveau</a:t>
            </a:r>
          </a:p>
          <a:p>
            <a:r>
              <a:rPr lang="it-IT" sz="1000" dirty="0" smtClean="0"/>
              <a:t>Clas – Numéro</a:t>
            </a:r>
          </a:p>
          <a:p>
            <a:r>
              <a:rPr lang="it-IT" sz="1000" dirty="0" smtClean="0"/>
              <a:t>Clas  - Nom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948264" y="5085184"/>
            <a:ext cx="201622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MODE DE PAIEMENT</a:t>
            </a:r>
          </a:p>
          <a:p>
            <a:r>
              <a:rPr lang="it-IT" sz="1000" dirty="0" smtClean="0"/>
              <a:t>Paie  - Type</a:t>
            </a:r>
          </a:p>
          <a:p>
            <a:r>
              <a:rPr lang="it-IT" sz="1000" dirty="0" smtClean="0"/>
              <a:t>Paie – Code</a:t>
            </a:r>
          </a:p>
          <a:p>
            <a:r>
              <a:rPr lang="it-IT" sz="1000" dirty="0" smtClean="0"/>
              <a:t>Paie - Devise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99592" y="2780928"/>
            <a:ext cx="1584176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CANTINE</a:t>
            </a:r>
          </a:p>
          <a:p>
            <a:r>
              <a:rPr lang="it-IT" sz="1000" dirty="0" smtClean="0"/>
              <a:t>Cant -  3 jours</a:t>
            </a:r>
          </a:p>
          <a:p>
            <a:r>
              <a:rPr lang="it-IT" sz="1000" dirty="0" smtClean="0"/>
              <a:t>Cant – 4 jours</a:t>
            </a:r>
          </a:p>
          <a:p>
            <a:r>
              <a:rPr lang="it-IT" sz="1000" dirty="0" smtClean="0"/>
              <a:t>Cant – 5 jours</a:t>
            </a:r>
          </a:p>
          <a:p>
            <a:r>
              <a:rPr lang="it-IT" sz="1000" dirty="0" smtClean="0"/>
              <a:t>Cant – A la carte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55576" y="4943490"/>
            <a:ext cx="1800200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CDI</a:t>
            </a:r>
          </a:p>
          <a:p>
            <a:r>
              <a:rPr lang="it-IT" sz="1000" dirty="0" smtClean="0"/>
              <a:t>CDI – Livre</a:t>
            </a:r>
          </a:p>
          <a:p>
            <a:r>
              <a:rPr lang="it-IT" sz="1000" dirty="0" smtClean="0"/>
              <a:t>CDI – Revue</a:t>
            </a:r>
          </a:p>
          <a:p>
            <a:r>
              <a:rPr lang="it-IT" sz="1000" dirty="0" smtClean="0"/>
              <a:t>CDI – Dictionnaire</a:t>
            </a:r>
          </a:p>
          <a:p>
            <a:r>
              <a:rPr lang="it-IT" sz="1000" dirty="0" smtClean="0"/>
              <a:t>CDI - DVD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940152" y="3068960"/>
            <a:ext cx="180020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TELEPHONE</a:t>
            </a:r>
          </a:p>
          <a:p>
            <a:r>
              <a:rPr lang="it-IT" sz="1000" dirty="0" smtClean="0"/>
              <a:t>Tel – Père bureau</a:t>
            </a:r>
          </a:p>
          <a:p>
            <a:r>
              <a:rPr lang="it-IT" sz="1000" dirty="0" smtClean="0"/>
              <a:t>Tel – Mère Bureau</a:t>
            </a:r>
          </a:p>
          <a:p>
            <a:r>
              <a:rPr lang="it-IT" sz="1000" dirty="0" smtClean="0"/>
              <a:t>Tel – Père mobile</a:t>
            </a:r>
          </a:p>
          <a:p>
            <a:r>
              <a:rPr lang="it-IT" sz="1000" dirty="0" smtClean="0"/>
              <a:t>Tel – Mère mobile</a:t>
            </a:r>
          </a:p>
          <a:p>
            <a:r>
              <a:rPr lang="it-IT" sz="1000" dirty="0" smtClean="0"/>
              <a:t>Tel – Autre responsable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6876256" y="4221088"/>
            <a:ext cx="18002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EMAIL</a:t>
            </a:r>
          </a:p>
          <a:p>
            <a:r>
              <a:rPr lang="it-IT" sz="1000" dirty="0" smtClean="0"/>
              <a:t>Mail – Père</a:t>
            </a:r>
          </a:p>
          <a:p>
            <a:r>
              <a:rPr lang="it-IT" sz="1000" dirty="0" smtClean="0"/>
              <a:t>Mail  - Mère</a:t>
            </a:r>
          </a:p>
          <a:p>
            <a:r>
              <a:rPr lang="it-IT" sz="1000" dirty="0" smtClean="0"/>
              <a:t>Mail - Responsable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4860032" y="4491697"/>
            <a:ext cx="1800200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NATIONALITE</a:t>
            </a:r>
          </a:p>
          <a:p>
            <a:r>
              <a:rPr lang="it-IT" sz="1000" dirty="0" smtClean="0"/>
              <a:t>Nation – nationalité 1</a:t>
            </a:r>
          </a:p>
          <a:p>
            <a:r>
              <a:rPr lang="it-IT" sz="1000" dirty="0" smtClean="0"/>
              <a:t>Nation – nationalité 2</a:t>
            </a:r>
          </a:p>
          <a:p>
            <a:r>
              <a:rPr lang="it-IT" sz="1000" dirty="0" smtClean="0"/>
              <a:t>Nation – langue maternelle</a:t>
            </a:r>
          </a:p>
          <a:p>
            <a:r>
              <a:rPr lang="it-IT" sz="1000" dirty="0" smtClean="0"/>
              <a:t>Nation – LV1</a:t>
            </a:r>
          </a:p>
          <a:p>
            <a:r>
              <a:rPr lang="it-IT" sz="1000" dirty="0" smtClean="0"/>
              <a:t>Nation – LV2</a:t>
            </a:r>
          </a:p>
          <a:p>
            <a:r>
              <a:rPr lang="it-IT" sz="1000" dirty="0" smtClean="0"/>
              <a:t>Nation – LV3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995936" y="2492896"/>
            <a:ext cx="18002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TYPE</a:t>
            </a:r>
          </a:p>
          <a:p>
            <a:r>
              <a:rPr lang="it-IT" sz="1000" dirty="0" smtClean="0"/>
              <a:t>Type – Date de naissance</a:t>
            </a:r>
          </a:p>
          <a:p>
            <a:r>
              <a:rPr lang="it-IT" sz="1000" dirty="0" smtClean="0"/>
              <a:t>Type – Sexe</a:t>
            </a:r>
          </a:p>
          <a:p>
            <a:r>
              <a:rPr lang="it-IT" sz="1000" dirty="0" smtClean="0"/>
              <a:t>Type - Divers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67544" y="3873242"/>
            <a:ext cx="129614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DATE</a:t>
            </a:r>
          </a:p>
          <a:p>
            <a:r>
              <a:rPr lang="it-IT" sz="1000" dirty="0" smtClean="0"/>
              <a:t>Date – Année</a:t>
            </a:r>
          </a:p>
          <a:p>
            <a:r>
              <a:rPr lang="it-IT" sz="1000" dirty="0" smtClean="0"/>
              <a:t>Date – Mois</a:t>
            </a:r>
          </a:p>
          <a:p>
            <a:r>
              <a:rPr lang="it-IT" sz="1000" dirty="0" smtClean="0"/>
              <a:t>Date Jour</a:t>
            </a:r>
          </a:p>
        </p:txBody>
      </p:sp>
      <p:cxnSp>
        <p:nvCxnSpPr>
          <p:cNvPr id="23" name="Connecteur en angle 22"/>
          <p:cNvCxnSpPr>
            <a:stCxn id="15" idx="1"/>
            <a:endCxn id="8" idx="1"/>
          </p:cNvCxnSpPr>
          <p:nvPr/>
        </p:nvCxnSpPr>
        <p:spPr>
          <a:xfrm rot="10800000" flipH="1">
            <a:off x="467544" y="3211815"/>
            <a:ext cx="432048" cy="1015370"/>
          </a:xfrm>
          <a:prstGeom prst="bentConnector3">
            <a:avLst>
              <a:gd name="adj1" fmla="val -52911"/>
            </a:avLst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en angle 24"/>
          <p:cNvCxnSpPr>
            <a:stCxn id="15" idx="1"/>
            <a:endCxn id="10" idx="1"/>
          </p:cNvCxnSpPr>
          <p:nvPr/>
        </p:nvCxnSpPr>
        <p:spPr>
          <a:xfrm rot="10800000" flipH="1" flipV="1">
            <a:off x="467544" y="4227185"/>
            <a:ext cx="288032" cy="1147192"/>
          </a:xfrm>
          <a:prstGeom prst="bentConnector3">
            <a:avLst>
              <a:gd name="adj1" fmla="val -79366"/>
            </a:avLst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stCxn id="8" idx="3"/>
            <a:endCxn id="4" idx="1"/>
          </p:cNvCxnSpPr>
          <p:nvPr/>
        </p:nvCxnSpPr>
        <p:spPr>
          <a:xfrm flipV="1">
            <a:off x="2483768" y="2846839"/>
            <a:ext cx="288032" cy="36497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4" idx="3"/>
            <a:endCxn id="14" idx="1"/>
          </p:cNvCxnSpPr>
          <p:nvPr/>
        </p:nvCxnSpPr>
        <p:spPr>
          <a:xfrm>
            <a:off x="3851920" y="2846839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4" idx="2"/>
          </p:cNvCxnSpPr>
          <p:nvPr/>
        </p:nvCxnSpPr>
        <p:spPr>
          <a:xfrm>
            <a:off x="3311860" y="3200782"/>
            <a:ext cx="468052" cy="372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en angle 34"/>
          <p:cNvCxnSpPr>
            <a:stCxn id="4" idx="0"/>
            <a:endCxn id="11" idx="0"/>
          </p:cNvCxnSpPr>
          <p:nvPr/>
        </p:nvCxnSpPr>
        <p:spPr>
          <a:xfrm rot="16200000" flipH="1">
            <a:off x="4788024" y="1016732"/>
            <a:ext cx="576064" cy="3528392"/>
          </a:xfrm>
          <a:prstGeom prst="bentConnector3">
            <a:avLst>
              <a:gd name="adj1" fmla="val -3968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4" idx="2"/>
            <a:endCxn id="13" idx="0"/>
          </p:cNvCxnSpPr>
          <p:nvPr/>
        </p:nvCxnSpPr>
        <p:spPr>
          <a:xfrm>
            <a:off x="3311860" y="3200782"/>
            <a:ext cx="2448272" cy="1290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Forme 42"/>
          <p:cNvCxnSpPr>
            <a:endCxn id="5" idx="1"/>
          </p:cNvCxnSpPr>
          <p:nvPr/>
        </p:nvCxnSpPr>
        <p:spPr>
          <a:xfrm rot="16200000" flipH="1">
            <a:off x="2074078" y="4162726"/>
            <a:ext cx="2007513" cy="10801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en angle 47"/>
          <p:cNvCxnSpPr>
            <a:stCxn id="11" idx="3"/>
          </p:cNvCxnSpPr>
          <p:nvPr/>
        </p:nvCxnSpPr>
        <p:spPr>
          <a:xfrm>
            <a:off x="7740352" y="3576792"/>
            <a:ext cx="288032" cy="64429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>
            <a:stCxn id="10" idx="0"/>
          </p:cNvCxnSpPr>
          <p:nvPr/>
        </p:nvCxnSpPr>
        <p:spPr>
          <a:xfrm flipV="1">
            <a:off x="1655676" y="3212976"/>
            <a:ext cx="1260140" cy="17305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en angle 54"/>
          <p:cNvCxnSpPr>
            <a:stCxn id="5" idx="2"/>
            <a:endCxn id="7" idx="2"/>
          </p:cNvCxnSpPr>
          <p:nvPr/>
        </p:nvCxnSpPr>
        <p:spPr>
          <a:xfrm rot="5400000" flipH="1" flipV="1">
            <a:off x="5862047" y="3710935"/>
            <a:ext cx="12194" cy="4176464"/>
          </a:xfrm>
          <a:prstGeom prst="bentConnector3">
            <a:avLst>
              <a:gd name="adj1" fmla="val -187469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4788024" y="5807586"/>
            <a:ext cx="1584176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TABLE – </a:t>
            </a:r>
            <a:r>
              <a:rPr lang="it-IT" sz="1000" dirty="0" smtClean="0"/>
              <a:t>CREDIT</a:t>
            </a:r>
            <a:endParaRPr lang="it-IT" sz="1000" dirty="0" smtClean="0"/>
          </a:p>
          <a:p>
            <a:r>
              <a:rPr lang="it-IT" sz="1000" dirty="0" smtClean="0"/>
              <a:t>Crédit – Identifiant</a:t>
            </a:r>
          </a:p>
          <a:p>
            <a:r>
              <a:rPr lang="it-IT" sz="1000" dirty="0" smtClean="0"/>
              <a:t>Crédit – Solde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06090"/>
          </a:xfrm>
        </p:spPr>
        <p:txBody>
          <a:bodyPr vert="horz" lIns="91440" tIns="45720" rIns="91440" bIns="45720" rtlCol="0" anchor="ctr"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fr-FR" sz="24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fr-FR" sz="2400" b="1" dirty="0" smtClean="0">
                <a:solidFill>
                  <a:schemeClr val="tx1"/>
                </a:solidFill>
                <a:latin typeface="+mn-lt"/>
              </a:rPr>
            </a:br>
            <a:r>
              <a:rPr lang="fr-FR" sz="2400" b="1" dirty="0">
                <a:solidFill>
                  <a:schemeClr val="tx1"/>
                </a:solidFill>
                <a:latin typeface="+mn-lt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+mn-lt"/>
              </a:rPr>
            </a:br>
            <a:r>
              <a:rPr lang="fr-FR" sz="24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fr-FR" sz="2400" b="1" dirty="0" smtClean="0">
                <a:solidFill>
                  <a:schemeClr val="tx1"/>
                </a:solidFill>
                <a:latin typeface="+mn-lt"/>
              </a:rPr>
            </a:br>
            <a:r>
              <a:rPr lang="fr-FR" sz="2400" b="1" dirty="0" smtClean="0">
                <a:solidFill>
                  <a:schemeClr val="tx1"/>
                </a:solidFill>
                <a:latin typeface="+mn-lt"/>
              </a:rPr>
              <a:t>Compréhension </a:t>
            </a:r>
            <a:r>
              <a:rPr lang="fr-FR" sz="2400" b="1" dirty="0">
                <a:solidFill>
                  <a:schemeClr val="tx1"/>
                </a:solidFill>
                <a:latin typeface="+mn-lt"/>
              </a:rPr>
              <a:t>du langage SQL pour utiliser la base de données</a:t>
            </a:r>
            <a:br>
              <a:rPr lang="fr-FR" sz="2400" b="1" dirty="0">
                <a:solidFill>
                  <a:schemeClr val="tx1"/>
                </a:solidFill>
                <a:latin typeface="+mn-lt"/>
              </a:rPr>
            </a:br>
            <a:r>
              <a:rPr lang="fr-FR" sz="2400" b="1" dirty="0">
                <a:solidFill>
                  <a:schemeClr val="tx1"/>
                </a:solidFill>
                <a:latin typeface="+mn-lt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+mn-lt"/>
              </a:rPr>
            </a:br>
            <a:r>
              <a:rPr lang="fr-FR" sz="2400" b="1" dirty="0">
                <a:solidFill>
                  <a:schemeClr val="tx1"/>
                </a:solidFill>
                <a:latin typeface="+mn-lt"/>
              </a:rPr>
              <a:t/>
            </a:r>
            <a:br>
              <a:rPr lang="fr-FR" sz="2400" b="1" dirty="0">
                <a:solidFill>
                  <a:schemeClr val="tx1"/>
                </a:solidFill>
                <a:latin typeface="+mn-lt"/>
              </a:rPr>
            </a:br>
            <a:endParaRPr lang="fr-FR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156176" y="6309320"/>
            <a:ext cx="262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Antoine H. &amp; Charles F.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71601" y="2132856"/>
            <a:ext cx="69847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t-IT" b="1" dirty="0" smtClean="0"/>
              <a:t>Langage SQL : définition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Pour quelle utilisation?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Langage SQL et base de données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Exemples / Entrainement (HeidiSQL)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Limites et difficultés: un langage technique et compliqué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Point sur notre projet à date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971601" y="1844824"/>
            <a:ext cx="69847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t-IT" b="1" dirty="0" smtClean="0"/>
              <a:t>Un vaste projet qui a nécessité un recadrage </a:t>
            </a:r>
          </a:p>
          <a:p>
            <a:pPr marL="800100" lvl="1" indent="-342900"/>
            <a:r>
              <a:rPr lang="it-IT" b="1" dirty="0" smtClean="0"/>
              <a:t>Un échange avec le groupe de projet qui travaille sur le sujet RFID serait nécessaire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La construction des tables et de leur relation nécessite d’etre approfondie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Le langage SQL: trop technique et compliqué</a:t>
            </a:r>
          </a:p>
          <a:p>
            <a:pPr marL="800100" lvl="1" indent="-342900"/>
            <a:r>
              <a:rPr lang="it-IT" b="1" dirty="0" smtClean="0"/>
              <a:t>Un échange approfondi avec le Groupe de Projet “Interface Hommes machine” serait nécessaire</a:t>
            </a:r>
          </a:p>
          <a:p>
            <a:pPr marL="800100" lvl="1" indent="-342900"/>
            <a:endParaRPr lang="it-IT" b="1" dirty="0" smtClean="0"/>
          </a:p>
          <a:p>
            <a:pPr marL="800100" lvl="1" indent="-342900"/>
            <a:r>
              <a:rPr lang="it-IT" b="1" dirty="0" smtClean="0"/>
              <a:t>CONCLUSION: nous recommandons une mise en commun des travaux des différents groupes afin de faire de ce projet un projet de classe réussi</a:t>
            </a:r>
          </a:p>
          <a:p>
            <a:pPr marL="800100" lvl="1" indent="-342900">
              <a:buAutoNum type="arabicPeriod"/>
            </a:pPr>
            <a:endParaRPr lang="it-IT" b="1" dirty="0" smtClean="0"/>
          </a:p>
          <a:p>
            <a:pPr marL="800100" lvl="1" indent="-342900">
              <a:buAutoNum type="arabicPeriod"/>
            </a:pPr>
            <a:endParaRPr lang="it-IT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517</Words>
  <Application>Microsoft Office PowerPoint</Application>
  <PresentationFormat>Affichage à l'écran (4:3)</PresentationFormat>
  <Paragraphs>112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Création Base de données centralisée au Lycée Stendhal</vt:lpstr>
      <vt:lpstr>Approfondissement de l’utilisation de la RFID au lycée  </vt:lpstr>
      <vt:lpstr>  Définition des informations à mettre dans la base de données et comment la structurer  </vt:lpstr>
      <vt:lpstr>La base de données  Première proposition</vt:lpstr>
      <vt:lpstr>   Compréhension du langage SQL pour utiliser la base de données   </vt:lpstr>
      <vt:lpstr>Point sur notre projet à date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Création Base de données centralisée au Lycée Stendhal</dc:title>
  <dc:creator>Camille</dc:creator>
  <cp:lastModifiedBy>Mamma Sophie</cp:lastModifiedBy>
  <cp:revision>15</cp:revision>
  <dcterms:created xsi:type="dcterms:W3CDTF">2013-11-21T20:41:05Z</dcterms:created>
  <dcterms:modified xsi:type="dcterms:W3CDTF">2014-01-16T21:28:37Z</dcterms:modified>
</cp:coreProperties>
</file>