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Lobster"/>
      <p:regular r:id="rId7"/>
    </p:embeddedFont>
    <p:embeddedFont>
      <p:font typeface="Oswald"/>
      <p:regular r:id="rId8"/>
      <p:bold r:id="rId9"/>
    </p:embeddedFont>
    <p:embeddedFont>
      <p:font typeface="Merriweather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erriweather-bold.fntdata"/><Relationship Id="rId10" Type="http://schemas.openxmlformats.org/officeDocument/2006/relationships/font" Target="fonts/Merriweather-regular.fntdata"/><Relationship Id="rId13" Type="http://schemas.openxmlformats.org/officeDocument/2006/relationships/font" Target="fonts/Merriweather-boldItalic.fntdata"/><Relationship Id="rId12" Type="http://schemas.openxmlformats.org/officeDocument/2006/relationships/font" Target="fonts/Merriweather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obster-regular.fntdata"/><Relationship Id="rId8" Type="http://schemas.openxmlformats.org/officeDocument/2006/relationships/font" Target="fonts/Oswa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53e7b152955c96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53e7b152955c96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8EBEB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FERMER LE ROBINET UN GESTE IMPORTANT </a:t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87550" y="1431025"/>
            <a:ext cx="8222100" cy="371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0000FF"/>
                </a:solidFill>
                <a:latin typeface="Lobster"/>
                <a:ea typeface="Lobster"/>
                <a:cs typeface="Lobster"/>
                <a:sym typeface="Lobster"/>
              </a:rPr>
              <a:t>Robinet ouvert               13 litres d’eau par minute </a:t>
            </a:r>
            <a:endParaRPr sz="2100">
              <a:solidFill>
                <a:srgbClr val="0000FF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900">
                <a:solidFill>
                  <a:srgbClr val="FF0000"/>
                </a:solidFill>
              </a:rPr>
              <a:t> </a:t>
            </a:r>
            <a:r>
              <a:rPr lang="fr" sz="2100">
                <a:solidFill>
                  <a:srgbClr val="FF0000"/>
                </a:solidFill>
                <a:latin typeface="Oswald"/>
                <a:ea typeface="Oswald"/>
                <a:cs typeface="Oswald"/>
                <a:sym typeface="Oswald"/>
              </a:rPr>
              <a:t>laver les mains  </a:t>
            </a:r>
            <a:endParaRPr sz="2100">
              <a:solidFill>
                <a:srgbClr val="FF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fr" sz="2100">
                <a:solidFill>
                  <a:srgbClr val="FF00FF"/>
                </a:solidFill>
                <a:latin typeface="Oswald"/>
                <a:ea typeface="Oswald"/>
                <a:cs typeface="Oswald"/>
                <a:sym typeface="Oswald"/>
              </a:rPr>
              <a:t>brosser les dents</a:t>
            </a:r>
            <a:endParaRPr sz="2100">
              <a:solidFill>
                <a:srgbClr val="FF00FF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FF00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fr" sz="2100">
                <a:solidFill>
                  <a:srgbClr val="FFFF00"/>
                </a:solidFill>
                <a:latin typeface="Oswald"/>
                <a:ea typeface="Oswald"/>
                <a:cs typeface="Oswald"/>
                <a:sym typeface="Oswald"/>
              </a:rPr>
              <a:t> se raser </a:t>
            </a:r>
            <a:endParaRPr sz="2100">
              <a:solidFill>
                <a:srgbClr val="FFFF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900">
                <a:solidFill>
                  <a:schemeClr val="accent1"/>
                </a:solidFill>
              </a:rPr>
              <a:t>    </a:t>
            </a:r>
            <a:r>
              <a:rPr lang="fr" sz="1900">
                <a:solidFill>
                  <a:schemeClr val="accent1"/>
                </a:solidFill>
              </a:rPr>
              <a:t>                      </a:t>
            </a:r>
            <a:r>
              <a:rPr lang="fr" sz="1900">
                <a:solidFill>
                  <a:srgbClr val="FF9900"/>
                </a:solidFill>
              </a:rPr>
              <a:t> </a:t>
            </a:r>
            <a:endParaRPr sz="1900"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300">
                <a:solidFill>
                  <a:srgbClr val="FF9900"/>
                </a:solidFill>
              </a:rPr>
              <a:t> </a:t>
            </a:r>
            <a:r>
              <a:rPr lang="fr" sz="2300">
                <a:solidFill>
                  <a:srgbClr val="FF0000"/>
                </a:solidFill>
                <a:latin typeface="Merriweather"/>
                <a:ea typeface="Merriweather"/>
                <a:cs typeface="Merriweather"/>
                <a:sym typeface="Merriweather"/>
              </a:rPr>
              <a:t>ÉCONOMISER  C’EST  IMPORTANT !  </a:t>
            </a:r>
            <a:endParaRPr sz="2300">
              <a:solidFill>
                <a:srgbClr val="FF000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300">
                <a:solidFill>
                  <a:srgbClr val="FF0000"/>
                </a:solidFill>
                <a:latin typeface="Merriweather"/>
                <a:ea typeface="Merriweather"/>
                <a:cs typeface="Merriweather"/>
                <a:sym typeface="Merriweather"/>
              </a:rPr>
              <a:t>  </a:t>
            </a:r>
            <a:r>
              <a:rPr lang="fr" sz="6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ELEONORE</a:t>
            </a:r>
            <a:endParaRPr sz="6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1100" y="1218425"/>
            <a:ext cx="2862900" cy="32872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3270925" y="2048425"/>
            <a:ext cx="1995300" cy="1754028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6AA84F"/>
                </a:solidFill>
              </a:rPr>
              <a:t>Utiliser seulement l’eau nécessaire !</a:t>
            </a:r>
            <a:endParaRPr b="1">
              <a:solidFill>
                <a:srgbClr val="6AA84F"/>
              </a:solidFill>
            </a:endParaRPr>
          </a:p>
        </p:txBody>
      </p:sp>
      <p:cxnSp>
        <p:nvCxnSpPr>
          <p:cNvPr id="58" name="Google Shape;58;p13"/>
          <p:cNvCxnSpPr/>
          <p:nvPr/>
        </p:nvCxnSpPr>
        <p:spPr>
          <a:xfrm flipH="1" rot="10800000">
            <a:off x="1831700" y="1733650"/>
            <a:ext cx="572400" cy="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