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Courgette"/>
      <p:regular r:id="rId7"/>
    </p:embeddedFont>
    <p:embeddedFont>
      <p:font typeface="Righteous"/>
      <p:regular r:id="rId8"/>
    </p:embeddedFont>
    <p:embeddedFont>
      <p:font typeface="Cutive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utiv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urgette-regular.fntdata"/><Relationship Id="rId8" Type="http://schemas.openxmlformats.org/officeDocument/2006/relationships/font" Target="fonts/Righteou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5.png"/><Relationship Id="rId9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6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64650" y="169825"/>
            <a:ext cx="8414700" cy="384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5400">
                <a:solidFill>
                  <a:srgbClr val="6AA84F"/>
                </a:solidFill>
                <a:latin typeface="Righteous"/>
                <a:ea typeface="Righteous"/>
                <a:cs typeface="Righteous"/>
                <a:sym typeface="Righteous"/>
              </a:rPr>
              <a:t>Mettez votre</a:t>
            </a:r>
            <a:endParaRPr sz="3800">
              <a:solidFill>
                <a:srgbClr val="6AA84F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911">
                <a:solidFill>
                  <a:srgbClr val="6AA84F"/>
                </a:solidFill>
                <a:latin typeface="Righteous"/>
                <a:ea typeface="Righteous"/>
                <a:cs typeface="Righteous"/>
                <a:sym typeface="Righteous"/>
              </a:rPr>
              <a:t>COUVERCLE</a:t>
            </a:r>
            <a:endParaRPr sz="4911">
              <a:solidFill>
                <a:srgbClr val="6AA84F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2800">
                <a:solidFill>
                  <a:srgbClr val="6AA84F"/>
                </a:solidFill>
                <a:latin typeface="Righteous"/>
                <a:ea typeface="Righteous"/>
                <a:cs typeface="Righteous"/>
                <a:sym typeface="Righteous"/>
              </a:rPr>
              <a:t>pour porter l’eau à </a:t>
            </a:r>
            <a:endParaRPr sz="2800">
              <a:solidFill>
                <a:srgbClr val="6AA84F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4500">
                <a:solidFill>
                  <a:srgbClr val="6AA84F"/>
                </a:solidFill>
                <a:latin typeface="Righteous"/>
                <a:ea typeface="Righteous"/>
                <a:cs typeface="Righteous"/>
                <a:sym typeface="Righteous"/>
              </a:rPr>
              <a:t>EBULLITION</a:t>
            </a:r>
            <a:endParaRPr sz="4500">
              <a:solidFill>
                <a:srgbClr val="6AA84F"/>
              </a:solidFill>
              <a:latin typeface="Righteous"/>
              <a:ea typeface="Righteous"/>
              <a:cs typeface="Righteous"/>
              <a:sym typeface="Righteou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911">
              <a:solidFill>
                <a:srgbClr val="6AA84F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0025" y="2289900"/>
            <a:ext cx="2923225" cy="292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25550" y="999763"/>
            <a:ext cx="1907950" cy="19079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188613" y="1309513"/>
            <a:ext cx="15342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Impact"/>
                <a:ea typeface="Impact"/>
                <a:cs typeface="Impact"/>
                <a:sym typeface="Impact"/>
              </a:rPr>
              <a:t>Vous économiserez 30% d’énergie !</a:t>
            </a:r>
            <a:endParaRPr>
              <a:latin typeface="Impact"/>
              <a:ea typeface="Impact"/>
              <a:cs typeface="Impact"/>
              <a:sym typeface="Impac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latin typeface="Impact"/>
                <a:ea typeface="Impact"/>
                <a:cs typeface="Impact"/>
                <a:sym typeface="Impact"/>
              </a:rPr>
              <a:t>(et pas mal d’argent ! ) </a:t>
            </a:r>
            <a:endParaRPr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5400000">
            <a:off x="886717" y="2820326"/>
            <a:ext cx="1149952" cy="11387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7">
            <a:alphaModFix/>
          </a:blip>
          <a:srcRect b="-2660" l="0" r="0" t="2659"/>
          <a:stretch/>
        </p:blipFill>
        <p:spPr>
          <a:xfrm>
            <a:off x="3471200" y="3251150"/>
            <a:ext cx="1745400" cy="174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 rot="5400000">
            <a:off x="358599" y="1407925"/>
            <a:ext cx="1710857" cy="13700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660950" y="1461913"/>
            <a:ext cx="13701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latin typeface="Righteous"/>
                <a:ea typeface="Righteous"/>
                <a:cs typeface="Righteous"/>
                <a:sym typeface="Righteous"/>
              </a:rPr>
              <a:t>Vous diminuerez vôtre empreinte carbone ! </a:t>
            </a:r>
            <a:endParaRPr>
              <a:solidFill>
                <a:schemeClr val="lt1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 rot="766640">
            <a:off x="6394275" y="2912950"/>
            <a:ext cx="2230550" cy="22305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5442925" y="3443575"/>
            <a:ext cx="17088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  <a:highlight>
                  <a:srgbClr val="FF0000"/>
                </a:highlight>
                <a:latin typeface="Courgette"/>
                <a:ea typeface="Courgette"/>
                <a:cs typeface="Courgette"/>
                <a:sym typeface="Courgette"/>
              </a:rPr>
              <a:t>Sinon , vous gaspillez des ressources , vous détruisez la planète inutilement! </a:t>
            </a:r>
            <a:endParaRPr>
              <a:solidFill>
                <a:schemeClr val="lt1"/>
              </a:solidFill>
              <a:highlight>
                <a:srgbClr val="FF0000"/>
              </a:highlight>
              <a:latin typeface="Courgette"/>
              <a:ea typeface="Courgette"/>
              <a:cs typeface="Courgette"/>
              <a:sym typeface="Courgette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10038" y="77325"/>
            <a:ext cx="2923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000">
                <a:latin typeface="Cutive"/>
                <a:ea typeface="Cutive"/>
                <a:cs typeface="Cutive"/>
                <a:sym typeface="Cutive"/>
              </a:rPr>
              <a:t>Nayeli et Emma </a:t>
            </a:r>
            <a:endParaRPr sz="1000">
              <a:latin typeface="Cutive"/>
              <a:ea typeface="Cutive"/>
              <a:cs typeface="Cutive"/>
              <a:sym typeface="Cutiv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