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Anton"/>
      <p:regular r:id="rId8"/>
    </p:embeddedFont>
    <p:embeddedFont>
      <p:font typeface="Caveat"/>
      <p:regular r:id="rId9"/>
      <p:bold r:id="rId10"/>
    </p:embeddedFont>
    <p:embeddedFont>
      <p:font typeface="Fahkwang"/>
      <p:bold r:id="rId11"/>
      <p:boldItalic r:id="rId12"/>
    </p:embeddedFont>
    <p:embeddedFont>
      <p:font typeface="Amatic SC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vea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Anton-regular.fntdata"/><Relationship Id="rId11" Type="http://schemas.openxmlformats.org/officeDocument/2006/relationships/font" Target="fonts/Fahkwang-bold.fntdata"/><Relationship Id="rId10" Type="http://schemas.openxmlformats.org/officeDocument/2006/relationships/font" Target="fonts/Caveat-bold.fntdata"/><Relationship Id="rId13" Type="http://schemas.openxmlformats.org/officeDocument/2006/relationships/font" Target="fonts/AmaticSC-regular.fntdata"/><Relationship Id="rId12" Type="http://schemas.openxmlformats.org/officeDocument/2006/relationships/font" Target="fonts/Fahkwang-boldItalic.fntdata"/><Relationship Id="rId14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c6756082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2c6756082a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22" Type="http://schemas.openxmlformats.org/officeDocument/2006/relationships/image" Target="../media/image3.png"/><Relationship Id="rId21" Type="http://schemas.openxmlformats.org/officeDocument/2006/relationships/image" Target="../media/image42.gif"/><Relationship Id="rId24" Type="http://schemas.openxmlformats.org/officeDocument/2006/relationships/image" Target="../media/image27.png"/><Relationship Id="rId23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Relationship Id="rId26" Type="http://schemas.openxmlformats.org/officeDocument/2006/relationships/image" Target="../media/image28.png"/><Relationship Id="rId25" Type="http://schemas.openxmlformats.org/officeDocument/2006/relationships/image" Target="../media/image29.png"/><Relationship Id="rId28" Type="http://schemas.openxmlformats.org/officeDocument/2006/relationships/image" Target="../media/image36.gif"/><Relationship Id="rId27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29" Type="http://schemas.openxmlformats.org/officeDocument/2006/relationships/image" Target="../media/image25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31" Type="http://schemas.openxmlformats.org/officeDocument/2006/relationships/image" Target="../media/image37.png"/><Relationship Id="rId30" Type="http://schemas.openxmlformats.org/officeDocument/2006/relationships/image" Target="../media/image31.png"/><Relationship Id="rId11" Type="http://schemas.openxmlformats.org/officeDocument/2006/relationships/image" Target="../media/image2.png"/><Relationship Id="rId33" Type="http://schemas.openxmlformats.org/officeDocument/2006/relationships/image" Target="../media/image30.png"/><Relationship Id="rId10" Type="http://schemas.openxmlformats.org/officeDocument/2006/relationships/image" Target="../media/image8.png"/><Relationship Id="rId32" Type="http://schemas.openxmlformats.org/officeDocument/2006/relationships/image" Target="../media/image35.png"/><Relationship Id="rId13" Type="http://schemas.openxmlformats.org/officeDocument/2006/relationships/image" Target="../media/image13.png"/><Relationship Id="rId35" Type="http://schemas.openxmlformats.org/officeDocument/2006/relationships/image" Target="../media/image43.png"/><Relationship Id="rId12" Type="http://schemas.openxmlformats.org/officeDocument/2006/relationships/image" Target="../media/image6.png"/><Relationship Id="rId34" Type="http://schemas.openxmlformats.org/officeDocument/2006/relationships/image" Target="../media/image32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19.png"/><Relationship Id="rId36" Type="http://schemas.openxmlformats.org/officeDocument/2006/relationships/image" Target="../media/image39.png"/><Relationship Id="rId17" Type="http://schemas.openxmlformats.org/officeDocument/2006/relationships/image" Target="../media/image7.png"/><Relationship Id="rId16" Type="http://schemas.openxmlformats.org/officeDocument/2006/relationships/image" Target="../media/image38.png"/><Relationship Id="rId19" Type="http://schemas.openxmlformats.org/officeDocument/2006/relationships/image" Target="../media/image17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5505">
            <a:off x="3116667" y="120864"/>
            <a:ext cx="268622" cy="39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92470">
            <a:off x="3462447" y="180569"/>
            <a:ext cx="317160" cy="38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5099" y="320363"/>
            <a:ext cx="329298" cy="31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7166" y="220665"/>
            <a:ext cx="257978" cy="31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35143" y="97327"/>
            <a:ext cx="250611" cy="44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85754" y="278510"/>
            <a:ext cx="279507" cy="35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69805" y="116411"/>
            <a:ext cx="282406" cy="33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24244" y="285609"/>
            <a:ext cx="261036" cy="4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89823" y="146370"/>
            <a:ext cx="343500" cy="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69015" y="866633"/>
            <a:ext cx="339457" cy="22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06154" y="925501"/>
            <a:ext cx="229758" cy="20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57149" y="847314"/>
            <a:ext cx="210179" cy="2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420581">
            <a:off x="4723684" y="873584"/>
            <a:ext cx="176784" cy="21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594283" y="214626"/>
            <a:ext cx="573611" cy="98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5400" y="127710"/>
            <a:ext cx="1458109" cy="136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88330" y="753479"/>
            <a:ext cx="423671" cy="24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1310577">
            <a:off x="394333" y="2195087"/>
            <a:ext cx="639997" cy="73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84260" y="2350500"/>
            <a:ext cx="659332" cy="48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7109" y="2279962"/>
            <a:ext cx="534575" cy="75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89662" y="2470298"/>
            <a:ext cx="594598" cy="17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358051" y="2470298"/>
            <a:ext cx="594598" cy="17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 flipH="1">
            <a:off x="2779297" y="3124437"/>
            <a:ext cx="687741" cy="58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 flipH="1" rot="4342556">
            <a:off x="3408248" y="2808388"/>
            <a:ext cx="418958" cy="31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33135" y="3196551"/>
            <a:ext cx="881563" cy="43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flipH="1">
            <a:off x="2414698" y="3375390"/>
            <a:ext cx="594598" cy="17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65132" y="3196551"/>
            <a:ext cx="507824" cy="52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flipH="1">
            <a:off x="920598" y="3380595"/>
            <a:ext cx="594598" cy="17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 flipH="1" rot="-6457444">
            <a:off x="198402" y="2878801"/>
            <a:ext cx="418958" cy="31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839330" y="3421663"/>
            <a:ext cx="507829" cy="69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748588" y="3321812"/>
            <a:ext cx="709933" cy="8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347160" y="3779409"/>
            <a:ext cx="542695" cy="16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-1468924">
            <a:off x="6597013" y="3354763"/>
            <a:ext cx="664862" cy="20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346993" y="3020817"/>
            <a:ext cx="594516" cy="47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flipH="1" rot="-9851300">
            <a:off x="6725358" y="3945102"/>
            <a:ext cx="640625" cy="19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380266" y="3779409"/>
            <a:ext cx="622377" cy="5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06525" y="58100"/>
            <a:ext cx="317590" cy="31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713538" y="1493400"/>
            <a:ext cx="154637" cy="2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607138" y="1754990"/>
            <a:ext cx="238175" cy="24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192386" y="1863485"/>
            <a:ext cx="329300" cy="40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896487" y="2182233"/>
            <a:ext cx="205654" cy="22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040520" y="37098"/>
            <a:ext cx="577602" cy="66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7048750" y="195800"/>
            <a:ext cx="158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800" u="none" cap="none" strike="noStrik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La MODE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800" u="none" cap="none" strike="noStrik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2ème Industrie la + POLLUANTE  </a:t>
            </a:r>
            <a:endParaRPr sz="700"/>
          </a:p>
        </p:txBody>
      </p:sp>
      <p:sp>
        <p:nvSpPr>
          <p:cNvPr id="171" name="Google Shape;171;p25"/>
          <p:cNvSpPr txBox="1"/>
          <p:nvPr/>
        </p:nvSpPr>
        <p:spPr>
          <a:xfrm>
            <a:off x="7212140" y="650575"/>
            <a:ext cx="118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l'origine de 3 à 10% des émissions de carbone dans la monde  </a:t>
            </a:r>
            <a:endParaRPr sz="700"/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 rot="10800000">
            <a:off x="8003633" y="543404"/>
            <a:ext cx="577602" cy="66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5550260" y="2836640"/>
            <a:ext cx="158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u="none" cap="none" strike="noStrike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Recycler ses vêtements 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752450" y="574200"/>
            <a:ext cx="1162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7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dans</a:t>
            </a:r>
            <a:r>
              <a:rPr i="0" lang="fr" sz="1700" u="none" cap="none" strike="noStrike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fr" sz="1700">
                <a:solidFill>
                  <a:srgbClr val="666666"/>
                </a:solidFill>
                <a:latin typeface="Caveat"/>
                <a:ea typeface="Caveat"/>
                <a:cs typeface="Caveat"/>
                <a:sym typeface="Caveat"/>
              </a:rPr>
              <a:t>la</a:t>
            </a:r>
            <a:endParaRPr sz="1800">
              <a:solidFill>
                <a:srgbClr val="66666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565319" y="111684"/>
            <a:ext cx="15984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La mode a un grand impact sur l'écologie...</a:t>
            </a:r>
            <a:endParaRPr sz="700"/>
          </a:p>
          <a:p>
            <a:pPr indent="0" lvl="0" marL="0" marR="0" rtl="0" algn="ctr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elle est responsable de 20% de la pollution industrielle des eaux</a:t>
            </a:r>
            <a:endParaRPr sz="700"/>
          </a:p>
        </p:txBody>
      </p:sp>
      <p:sp>
        <p:nvSpPr>
          <p:cNvPr id="176" name="Google Shape;176;p25"/>
          <p:cNvSpPr txBox="1"/>
          <p:nvPr/>
        </p:nvSpPr>
        <p:spPr>
          <a:xfrm>
            <a:off x="662062" y="1037532"/>
            <a:ext cx="1462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Mais il est possible d'y remédier...   </a:t>
            </a:r>
            <a:endParaRPr sz="700"/>
          </a:p>
        </p:txBody>
      </p:sp>
      <p:sp>
        <p:nvSpPr>
          <p:cNvPr id="177" name="Google Shape;177;p25"/>
          <p:cNvSpPr txBox="1"/>
          <p:nvPr/>
        </p:nvSpPr>
        <p:spPr>
          <a:xfrm>
            <a:off x="1189775" y="1594850"/>
            <a:ext cx="175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200" u="none" cap="none" strike="noStrike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S’habiller chez des marques éthiques:</a:t>
            </a:r>
            <a:endParaRPr b="1" sz="120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 rot="-2012054">
            <a:off x="52931" y="2311301"/>
            <a:ext cx="917755" cy="19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coton 100% bio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533125" y="2118138"/>
            <a:ext cx="1063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Impression local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3459503" y="2064150"/>
            <a:ext cx="4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Atelier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éthique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428872" y="3214750"/>
            <a:ext cx="6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</a:t>
            </a: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ncre éco-certifiés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533135" y="3637893"/>
            <a:ext cx="9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Pas de pollution de l'eau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75925" y="3655425"/>
            <a:ext cx="507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Le vêtement fini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 rot="-849605">
            <a:off x="4498046" y="3230456"/>
            <a:ext cx="1043609" cy="20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Ne pas jeter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7962432" y="2972062"/>
            <a:ext cx="66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Vendre et/ou Donner ses vêtements</a:t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8053822" y="3815116"/>
            <a:ext cx="89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3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Redonner une seconde vie à ses vêtements (ex: DIY)</a:t>
            </a:r>
            <a:r>
              <a:rPr b="1" i="0" lang="fr" sz="11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 rot="1409523">
            <a:off x="3280505" y="69073"/>
            <a:ext cx="113717" cy="335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2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'</a:t>
            </a:r>
            <a:endParaRPr sz="700"/>
          </a:p>
        </p:txBody>
      </p:sp>
      <p:sp>
        <p:nvSpPr>
          <p:cNvPr id="188" name="Google Shape;188;p25"/>
          <p:cNvSpPr txBox="1"/>
          <p:nvPr/>
        </p:nvSpPr>
        <p:spPr>
          <a:xfrm>
            <a:off x="5849596" y="1339500"/>
            <a:ext cx="2159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1000" u="none" cap="none" strike="noStrik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BESOINS POUR UN JEAN</a:t>
            </a:r>
            <a:endParaRPr sz="900"/>
          </a:p>
        </p:txBody>
      </p:sp>
      <p:sp>
        <p:nvSpPr>
          <p:cNvPr id="189" name="Google Shape;189;p25"/>
          <p:cNvSpPr txBox="1"/>
          <p:nvPr/>
        </p:nvSpPr>
        <p:spPr>
          <a:xfrm>
            <a:off x="5849587" y="1604384"/>
            <a:ext cx="19689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10 000 litre d'eau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33,4kg de CO2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50 produits chimique utilisés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 ans de vie moyenne 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0" y="4659518"/>
            <a:ext cx="9124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1800" u="none" cap="none" strike="noStrike">
                <a:solidFill>
                  <a:srgbClr val="542913"/>
                </a:solidFill>
                <a:latin typeface="Fahkwang"/>
                <a:ea typeface="Fahkwang"/>
                <a:cs typeface="Fahkwang"/>
                <a:sym typeface="Fahkwang"/>
              </a:rPr>
              <a:t>LA QUALITÉ PLUTÔT QUE LA QUANTITÉ : UN GRAND PAS POUR L</a:t>
            </a:r>
            <a:r>
              <a:rPr lang="fr" sz="1800">
                <a:solidFill>
                  <a:srgbClr val="542913"/>
                </a:solidFill>
                <a:latin typeface="Fahkwang"/>
                <a:ea typeface="Fahkwang"/>
                <a:cs typeface="Fahkwang"/>
                <a:sym typeface="Fahkwang"/>
              </a:rPr>
              <a:t>A NATURE</a:t>
            </a:r>
            <a:r>
              <a:rPr i="0" lang="fr" sz="1800" u="none" cap="none" strike="noStrike">
                <a:solidFill>
                  <a:srgbClr val="542913"/>
                </a:solidFill>
                <a:latin typeface="Fahkwang"/>
                <a:ea typeface="Fahkwang"/>
                <a:cs typeface="Fahkwang"/>
                <a:sym typeface="Fahkwang"/>
              </a:rPr>
              <a:t>  </a:t>
            </a:r>
            <a:endParaRPr sz="700"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5962550" y="3457875"/>
            <a:ext cx="622375" cy="6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8477125" y="4858300"/>
            <a:ext cx="116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Amatic SC"/>
                <a:ea typeface="Amatic SC"/>
                <a:cs typeface="Amatic SC"/>
                <a:sym typeface="Amatic SC"/>
              </a:rPr>
              <a:t>Lila &amp; Inès</a:t>
            </a:r>
            <a:endParaRPr sz="1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