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Amatic SC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BE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650" y="57900"/>
            <a:ext cx="3019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4500">
                <a:latin typeface="Amatic SC"/>
                <a:ea typeface="Amatic SC"/>
                <a:cs typeface="Amatic SC"/>
                <a:sym typeface="Amatic SC"/>
              </a:rPr>
              <a:t>ACHETER EN VRAC</a:t>
            </a:r>
            <a:endParaRPr b="1" i="1" sz="45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231450" y="163725"/>
            <a:ext cx="2518800" cy="3535500"/>
          </a:xfrm>
          <a:prstGeom prst="rect">
            <a:avLst/>
          </a:prstGeom>
          <a:solidFill>
            <a:srgbClr val="DCE3C8"/>
          </a:solidFill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6149975" y="163725"/>
            <a:ext cx="2518800" cy="3535500"/>
          </a:xfrm>
          <a:prstGeom prst="rect">
            <a:avLst/>
          </a:prstGeom>
          <a:solidFill>
            <a:srgbClr val="E0D1B5"/>
          </a:solidFill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79600" y="1040925"/>
            <a:ext cx="1907700" cy="3396600"/>
          </a:xfrm>
          <a:prstGeom prst="rect">
            <a:avLst/>
          </a:prstGeom>
          <a:solidFill>
            <a:srgbClr val="E0D1B5"/>
          </a:solidFill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700">
                <a:highlight>
                  <a:srgbClr val="DCE3C8"/>
                </a:highlight>
                <a:latin typeface="Amatic SC"/>
                <a:ea typeface="Amatic SC"/>
                <a:cs typeface="Amatic SC"/>
                <a:sym typeface="Amatic SC"/>
              </a:rPr>
              <a:t>C’est quoi ?</a:t>
            </a:r>
            <a:r>
              <a:rPr b="1" i="1" lang="fr" sz="2700">
                <a:highlight>
                  <a:srgbClr val="DCE3C8"/>
                </a:highlight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i="1" sz="2700">
              <a:highlight>
                <a:srgbClr val="DCE3C8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>
                <a:solidFill>
                  <a:srgbClr val="202124"/>
                </a:solidFill>
                <a:latin typeface="Amatic SC"/>
                <a:ea typeface="Amatic SC"/>
                <a:cs typeface="Amatic SC"/>
                <a:sym typeface="Amatic SC"/>
              </a:rPr>
              <a:t>c'est acheter ses produits sans emballage et en choisissant soi-même la quantité que </a:t>
            </a:r>
            <a:r>
              <a:rPr b="1" lang="fr" sz="2300">
                <a:solidFill>
                  <a:srgbClr val="202124"/>
                </a:solidFill>
                <a:latin typeface="Amatic SC"/>
                <a:ea typeface="Amatic SC"/>
                <a:cs typeface="Amatic SC"/>
                <a:sym typeface="Amatic SC"/>
              </a:rPr>
              <a:t>l'on souhaite.</a:t>
            </a:r>
            <a:endParaRPr b="1" i="1" sz="23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231450" y="163725"/>
            <a:ext cx="2518800" cy="3535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2700">
                <a:highlight>
                  <a:srgbClr val="E0D1B5"/>
                </a:highlight>
                <a:latin typeface="Amatic SC"/>
                <a:ea typeface="Amatic SC"/>
                <a:cs typeface="Amatic SC"/>
                <a:sym typeface="Amatic SC"/>
              </a:rPr>
              <a:t>Pourquoi ?</a:t>
            </a:r>
            <a:endParaRPr b="1" i="1" sz="2700">
              <a:highlight>
                <a:srgbClr val="E0D1B5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AutoNum type="arabicPeriod"/>
            </a:pPr>
            <a:r>
              <a:rPr b="1" lang="fr" sz="2500">
                <a:latin typeface="Amatic SC"/>
                <a:ea typeface="Amatic SC"/>
                <a:cs typeface="Amatic SC"/>
                <a:sym typeface="Amatic SC"/>
              </a:rPr>
              <a:t>réduire le gaspillage alimentaire</a:t>
            </a:r>
            <a:endParaRPr b="1"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AutoNum type="arabicPeriod"/>
            </a:pPr>
            <a:r>
              <a:rPr b="1" lang="fr" sz="2500">
                <a:latin typeface="Amatic SC"/>
                <a:ea typeface="Amatic SC"/>
                <a:cs typeface="Amatic SC"/>
                <a:sym typeface="Amatic SC"/>
              </a:rPr>
              <a:t>limiter les déchets plastiques et papiers</a:t>
            </a:r>
            <a:endParaRPr b="1" sz="2500">
              <a:latin typeface="Amatic SC"/>
              <a:ea typeface="Amatic SC"/>
              <a:cs typeface="Amatic SC"/>
              <a:sym typeface="Amatic SC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Amatic SC"/>
              <a:buAutoNum type="arabicPeriod"/>
            </a:pPr>
            <a:r>
              <a:rPr b="1" lang="fr" sz="2500">
                <a:latin typeface="Amatic SC"/>
                <a:ea typeface="Amatic SC"/>
                <a:cs typeface="Amatic SC"/>
                <a:sym typeface="Amatic SC"/>
              </a:rPr>
              <a:t>manger de meilleure qualité (BIO, AOP)</a:t>
            </a:r>
            <a:endParaRPr b="1" i="1" sz="25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642475" y="3952625"/>
            <a:ext cx="4026300" cy="945900"/>
          </a:xfrm>
          <a:prstGeom prst="rect">
            <a:avLst/>
          </a:prstGeom>
          <a:solidFill>
            <a:srgbClr val="DCE3C8"/>
          </a:solidFill>
          <a:ln cap="flat" cmpd="sng" w="19050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acheter en vrac, pour un monde paradisiaque</a:t>
            </a:r>
            <a:endParaRPr b="1" sz="2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tic tac la terre va faire crac</a:t>
            </a:r>
            <a:endParaRPr b="1" sz="23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3006" l="3006" r="0" t="0"/>
          <a:stretch/>
        </p:blipFill>
        <p:spPr>
          <a:xfrm>
            <a:off x="6252900" y="2065837"/>
            <a:ext cx="2357849" cy="15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137" y="1301325"/>
            <a:ext cx="1519375" cy="10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-7739" l="0" r="0" t="7740"/>
          <a:stretch/>
        </p:blipFill>
        <p:spPr>
          <a:xfrm>
            <a:off x="6291975" y="1401725"/>
            <a:ext cx="911501" cy="9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5150" y="210500"/>
            <a:ext cx="1693350" cy="11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0637" y="3855051"/>
            <a:ext cx="2028503" cy="114102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