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Nunito"/>
      <p:regular r:id="rId7"/>
      <p:bold r:id="rId8"/>
      <p:italic r:id="rId9"/>
      <p:boldItalic r:id="rId10"/>
    </p:embeddedFont>
    <p:embeddedFont>
      <p:font typeface="Oswald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swald-regular.fntdata"/><Relationship Id="rId10" Type="http://schemas.openxmlformats.org/officeDocument/2006/relationships/font" Target="fonts/Nunito-boldItalic.fntdata"/><Relationship Id="rId12" Type="http://schemas.openxmlformats.org/officeDocument/2006/relationships/font" Target="fonts/Oswald-bold.fntdata"/><Relationship Id="rId9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Nunito-regular.fntdata"/><Relationship Id="rId8" Type="http://schemas.openxmlformats.org/officeDocument/2006/relationships/font" Target="fonts/Nuni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2cb72d25b5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2cb72d25b5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97475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u="sng">
                <a:latin typeface="Nunito"/>
                <a:ea typeface="Nunito"/>
                <a:cs typeface="Nunito"/>
                <a:sym typeface="Nunito"/>
              </a:rPr>
              <a:t>Reconditionner c’est mieux qu'acheter !</a:t>
            </a:r>
            <a:endParaRPr u="sng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11700" y="1118225"/>
            <a:ext cx="83397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2900" u="sng">
                <a:latin typeface="Nunito"/>
                <a:ea typeface="Nunito"/>
                <a:cs typeface="Nunito"/>
                <a:sym typeface="Nunito"/>
              </a:rPr>
              <a:t>Mais pourquoi ?</a:t>
            </a:r>
            <a:endParaRPr sz="3500" u="sng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" name="Google Shape;56;p13"/>
          <p:cNvSpPr txBox="1"/>
          <p:nvPr/>
        </p:nvSpPr>
        <p:spPr>
          <a:xfrm rot="-898243">
            <a:off x="229152" y="2590482"/>
            <a:ext cx="2507303" cy="19087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5600">
                <a:latin typeface="Oswald"/>
                <a:ea typeface="Oswald"/>
                <a:cs typeface="Oswald"/>
                <a:sym typeface="Oswald"/>
              </a:rPr>
              <a:t>Moins ch</a:t>
            </a:r>
            <a:r>
              <a:rPr lang="fr" sz="5600">
                <a:latin typeface="Oswald"/>
                <a:ea typeface="Oswald"/>
                <a:cs typeface="Oswald"/>
                <a:sym typeface="Oswald"/>
              </a:rPr>
              <a:t>er!</a:t>
            </a:r>
            <a:endParaRPr sz="56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7" name="Google Shape;57;p13"/>
          <p:cNvSpPr txBox="1"/>
          <p:nvPr/>
        </p:nvSpPr>
        <p:spPr>
          <a:xfrm rot="821403">
            <a:off x="5161619" y="2643093"/>
            <a:ext cx="2552928" cy="19086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5600">
                <a:latin typeface="Oswald"/>
                <a:ea typeface="Oswald"/>
                <a:cs typeface="Oswald"/>
                <a:sym typeface="Oswald"/>
              </a:rPr>
              <a:t>Moins polluant!</a:t>
            </a:r>
            <a:endParaRPr sz="56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170025" y="2237600"/>
            <a:ext cx="232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 rot="-974451">
            <a:off x="2568755" y="2862498"/>
            <a:ext cx="2237592" cy="11081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>
                <a:latin typeface="Oswald"/>
                <a:ea typeface="Oswald"/>
                <a:cs typeface="Oswald"/>
                <a:sym typeface="Oswald"/>
              </a:rPr>
              <a:t>Moins de carbone!</a:t>
            </a:r>
            <a:endParaRPr sz="30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0" name="Google Shape;60;p13"/>
          <p:cNvSpPr txBox="1"/>
          <p:nvPr/>
        </p:nvSpPr>
        <p:spPr>
          <a:xfrm flipH="1" rot="10800000">
            <a:off x="4677950" y="4630350"/>
            <a:ext cx="376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 rot="1690567">
            <a:off x="210179" y="1516831"/>
            <a:ext cx="1531820" cy="116970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32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Même outil!</a:t>
            </a:r>
            <a:endParaRPr sz="32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433775" y="4530300"/>
            <a:ext cx="74148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2700" u="sng">
                <a:solidFill>
                  <a:srgbClr val="FF0000"/>
                </a:solidFill>
                <a:latin typeface="Oswald"/>
                <a:ea typeface="Oswald"/>
                <a:cs typeface="Oswald"/>
                <a:sym typeface="Oswald"/>
              </a:rPr>
              <a:t>Article 9 : + ressources et carbone + transport + déchets </a:t>
            </a:r>
            <a:endParaRPr sz="2700" u="sng">
              <a:solidFill>
                <a:srgbClr val="FF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7583850" y="1644425"/>
            <a:ext cx="1067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 rot="1068827">
            <a:off x="6582323" y="1548745"/>
            <a:ext cx="1373869" cy="116989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32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Même service!</a:t>
            </a:r>
            <a:endParaRPr sz="32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8167800" y="4718350"/>
            <a:ext cx="9762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latin typeface="Oswald"/>
                <a:ea typeface="Oswald"/>
                <a:cs typeface="Oswald"/>
                <a:sym typeface="Oswald"/>
              </a:rPr>
              <a:t>Niccolo et Orik</a:t>
            </a:r>
            <a:endParaRPr sz="600"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30197" y="4611647"/>
            <a:ext cx="437600" cy="43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