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DM Serif Text"/>
      <p:regular r:id="rId7"/>
      <p:italic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DMSerifText-regular.fntdata"/><Relationship Id="rId8" Type="http://schemas.openxmlformats.org/officeDocument/2006/relationships/font" Target="fonts/DMSerifTex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909800" y="140100"/>
            <a:ext cx="5324400" cy="7812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Le covoiturage</a:t>
            </a:r>
            <a:endParaRPr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1267475"/>
            <a:ext cx="9144000" cy="38760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207">
                <a:latin typeface="DM Serif Text"/>
                <a:ea typeface="DM Serif Text"/>
                <a:cs typeface="DM Serif Text"/>
                <a:sym typeface="DM Serif Text"/>
              </a:rPr>
              <a:t> </a:t>
            </a:r>
            <a:r>
              <a:rPr lang="fr" sz="13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Le covoiturage est intéressant:   </a:t>
            </a:r>
            <a:endParaRPr sz="1307" u="sng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507" u="sng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</a:t>
            </a:r>
            <a:endParaRPr sz="1507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6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</a:t>
            </a:r>
            <a:r>
              <a:rPr lang="fr" sz="16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Écologiquement </a:t>
            </a:r>
            <a:r>
              <a:rPr lang="fr" sz="15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</a:t>
            </a:r>
            <a:r>
              <a:rPr lang="fr" sz="13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          </a:t>
            </a:r>
            <a:r>
              <a:rPr lang="fr" sz="15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Socialement                                                        économiquement </a:t>
            </a:r>
            <a:r>
              <a:rPr lang="fr" sz="13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                                      </a:t>
            </a:r>
            <a:endParaRPr sz="1507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7" u="sng">
              <a:solidFill>
                <a:srgbClr val="FFFFFF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7" u="sng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3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</a:t>
            </a:r>
            <a:r>
              <a:rPr lang="fr" sz="15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Utilise une voiture au lieu de           </a:t>
            </a:r>
            <a:r>
              <a:rPr lang="fr" sz="13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</a:t>
            </a:r>
            <a:r>
              <a:rPr lang="fr" sz="14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</a:t>
            </a: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Rencontre de nouvelles</a:t>
            </a:r>
            <a:r>
              <a:rPr lang="fr" sz="13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</a:t>
            </a:r>
            <a:r>
              <a:rPr lang="fr" sz="185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</a:t>
            </a:r>
            <a:r>
              <a:rPr lang="fr" sz="235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</a:t>
            </a: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Permet de diviser le</a:t>
            </a:r>
            <a:r>
              <a:rPr lang="fr" sz="13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                          </a:t>
            </a: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                </a:t>
            </a:r>
            <a:r>
              <a:rPr lang="fr" sz="1500">
                <a:latin typeface="DM Serif Text"/>
                <a:ea typeface="DM Serif Text"/>
                <a:cs typeface="DM Serif Text"/>
                <a:sym typeface="DM Serif Text"/>
              </a:rPr>
              <a:t>- </a:t>
            </a: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</a:t>
            </a: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plusieurs voitures               </a:t>
            </a:r>
            <a:r>
              <a:rPr lang="fr" sz="13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</a:t>
            </a: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personnes </a:t>
            </a:r>
            <a:r>
              <a:rPr lang="fr" sz="13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                              </a:t>
            </a: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coût d’un trajet</a:t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500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                                                                                                                                                 Isaiah et Oscar</a:t>
            </a:r>
            <a:endParaRPr sz="1500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407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rPr>
              <a:t>                                                 </a:t>
            </a:r>
            <a:endParaRPr sz="1407">
              <a:solidFill>
                <a:schemeClr val="lt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>
              <a:solidFill>
                <a:schemeClr val="dk1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r" sz="1207">
                <a:solidFill>
                  <a:schemeClr val="dk1"/>
                </a:solidFill>
              </a:rPr>
              <a:t>                                                                                                                                             </a:t>
            </a:r>
            <a:endParaRPr sz="1207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50" y="3426275"/>
            <a:ext cx="1842376" cy="11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603275" y="1932625"/>
            <a:ext cx="378900" cy="566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193100" y="1932625"/>
            <a:ext cx="378900" cy="566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782925" y="1932625"/>
            <a:ext cx="433200" cy="566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888" y="3448725"/>
            <a:ext cx="1737275" cy="97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3"/>
          <p:cNvCxnSpPr/>
          <p:nvPr/>
        </p:nvCxnSpPr>
        <p:spPr>
          <a:xfrm rot="10800000">
            <a:off x="7760300" y="4432175"/>
            <a:ext cx="8100" cy="4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6875" y="3448725"/>
            <a:ext cx="1890250" cy="107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6200" y="0"/>
            <a:ext cx="1637800" cy="122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b="0" l="3629" r="-3630" t="0"/>
          <a:stretch/>
        </p:blipFill>
        <p:spPr>
          <a:xfrm>
            <a:off x="0" y="0"/>
            <a:ext cx="1786675" cy="12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