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Merriweather Black"/>
      <p:bold r:id="rId7"/>
      <p:boldItalic r:id="rId8"/>
    </p:embeddedFont>
    <p:embeddedFont>
      <p:font typeface="Merriweather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erriweather-italic.fntdata"/><Relationship Id="rId10" Type="http://schemas.openxmlformats.org/officeDocument/2006/relationships/font" Target="fonts/Merriweather-bold.fntdata"/><Relationship Id="rId12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erriweatherBlack-bold.fntdata"/><Relationship Id="rId8" Type="http://schemas.openxmlformats.org/officeDocument/2006/relationships/font" Target="fonts/Merriweather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cc01f7b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cc01f7b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91300" y="-20325"/>
            <a:ext cx="6292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>
                <a:solidFill>
                  <a:schemeClr val="lt1"/>
                </a:solidFill>
                <a:highlight>
                  <a:schemeClr val="dk1"/>
                </a:highlight>
                <a:latin typeface="Merriweather Black"/>
                <a:ea typeface="Merriweather Black"/>
                <a:cs typeface="Merriweather Black"/>
                <a:sym typeface="Merriweather Black"/>
              </a:rPr>
              <a:t>L’Agriculture non Bio</a:t>
            </a:r>
            <a:endParaRPr sz="4300">
              <a:highlight>
                <a:schemeClr val="dk1"/>
              </a:highlight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55" name="Google Shape;55;p13"/>
          <p:cNvSpPr txBox="1"/>
          <p:nvPr/>
        </p:nvSpPr>
        <p:spPr>
          <a:xfrm rot="-906102">
            <a:off x="2898083" y="2940933"/>
            <a:ext cx="3478635" cy="708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00FF0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Favorable pour l’environ-</a:t>
            </a:r>
            <a:endParaRPr b="1" sz="1700">
              <a:solidFill>
                <a:srgbClr val="00FF0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00FF0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nement et pour la santé.</a:t>
            </a:r>
            <a:endParaRPr b="1" sz="1700">
              <a:solidFill>
                <a:srgbClr val="00FF0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02200" y="1902700"/>
            <a:ext cx="23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7" y="4400975"/>
            <a:ext cx="1036875" cy="6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 rot="-10619379">
            <a:off x="3654097" y="1345402"/>
            <a:ext cx="371312" cy="32624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 rot="717281">
            <a:off x="202292" y="821277"/>
            <a:ext cx="3419462" cy="6157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highlight>
                  <a:schemeClr val="dk1"/>
                </a:highlight>
                <a:latin typeface="Merriweather"/>
                <a:ea typeface="Merriweather"/>
                <a:cs typeface="Merriweather"/>
                <a:sym typeface="Merriweather"/>
              </a:rPr>
              <a:t>Les pesticides peuvent provoquer du diabète et de l'obésité.</a:t>
            </a:r>
            <a:endParaRPr b="1">
              <a:solidFill>
                <a:srgbClr val="FF0000"/>
              </a:solidFill>
              <a:highlight>
                <a:schemeClr val="dk1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b="1540" l="8992" r="23086" t="-1540"/>
          <a:stretch/>
        </p:blipFill>
        <p:spPr>
          <a:xfrm rot="306308">
            <a:off x="5663891" y="3685113"/>
            <a:ext cx="1711513" cy="138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0631" y="1035612"/>
            <a:ext cx="1857300" cy="12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 rot="5402713">
            <a:off x="4381938" y="732366"/>
            <a:ext cx="380100" cy="34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 rot="645048">
            <a:off x="6559173" y="3045338"/>
            <a:ext cx="2592504" cy="7078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00FF0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Eco-Friendly pour la Planète</a:t>
            </a:r>
            <a:r>
              <a:rPr b="1" lang="fr" sz="1700">
                <a:solidFill>
                  <a:srgbClr val="00FF0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b="1" sz="1700">
              <a:solidFill>
                <a:srgbClr val="00FF0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" name="Google Shape;64;p13"/>
          <p:cNvSpPr txBox="1"/>
          <p:nvPr/>
        </p:nvSpPr>
        <p:spPr>
          <a:xfrm rot="-637279">
            <a:off x="870618" y="2425416"/>
            <a:ext cx="3172251" cy="6156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highlight>
                  <a:schemeClr val="dk1"/>
                </a:highlight>
                <a:latin typeface="Merriweather"/>
                <a:ea typeface="Merriweather"/>
                <a:cs typeface="Merriweather"/>
                <a:sym typeface="Merriweather"/>
              </a:rPr>
              <a:t>Maladies </a:t>
            </a:r>
            <a:r>
              <a:rPr b="1" lang="fr">
                <a:solidFill>
                  <a:srgbClr val="FF0000"/>
                </a:solidFill>
                <a:highlight>
                  <a:schemeClr val="dk1"/>
                </a:highlight>
                <a:latin typeface="Merriweather"/>
                <a:ea typeface="Merriweather"/>
                <a:cs typeface="Merriweather"/>
                <a:sym typeface="Merriweather"/>
              </a:rPr>
              <a:t>graves</a:t>
            </a:r>
            <a:r>
              <a:rPr b="1" lang="fr">
                <a:solidFill>
                  <a:srgbClr val="FF0000"/>
                </a:solidFill>
                <a:highlight>
                  <a:schemeClr val="dk1"/>
                </a:highlight>
                <a:latin typeface="Merriweather"/>
                <a:ea typeface="Merriweather"/>
                <a:cs typeface="Merriweather"/>
                <a:sym typeface="Merriweather"/>
              </a:rPr>
              <a:t> : Malformations </a:t>
            </a:r>
            <a:endParaRPr b="1">
              <a:solidFill>
                <a:srgbClr val="FF0000"/>
              </a:solidFill>
              <a:highlight>
                <a:schemeClr val="dk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                       </a:t>
            </a:r>
            <a:r>
              <a:rPr b="1" lang="fr">
                <a:solidFill>
                  <a:srgbClr val="FF0000"/>
                </a:solidFill>
                <a:highlight>
                  <a:schemeClr val="dk1"/>
                </a:highlight>
                <a:latin typeface="Merriweather"/>
                <a:ea typeface="Merriweather"/>
                <a:cs typeface="Merriweather"/>
                <a:sym typeface="Merriweather"/>
              </a:rPr>
              <a:t>  Avortements</a:t>
            </a:r>
            <a:endParaRPr b="1">
              <a:solidFill>
                <a:srgbClr val="FF0000"/>
              </a:solidFill>
              <a:highlight>
                <a:schemeClr val="dk1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5" name="Google Shape;65;p13"/>
          <p:cNvSpPr/>
          <p:nvPr/>
        </p:nvSpPr>
        <p:spPr>
          <a:xfrm rot="7644970">
            <a:off x="3910513" y="2051381"/>
            <a:ext cx="371297" cy="32611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150" y="1321001"/>
            <a:ext cx="1123550" cy="10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 rot="-8824040">
            <a:off x="1196401" y="2342636"/>
            <a:ext cx="371376" cy="326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 rot="9363943">
            <a:off x="1196500" y="1269187"/>
            <a:ext cx="371221" cy="32623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1821650" y="4128875"/>
            <a:ext cx="4036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>
                <a:solidFill>
                  <a:schemeClr val="lt1"/>
                </a:solidFill>
                <a:highlight>
                  <a:schemeClr val="dk1"/>
                </a:highlight>
                <a:latin typeface="Merriweather Black"/>
                <a:ea typeface="Merriweather Black"/>
                <a:cs typeface="Merriweather Black"/>
                <a:sym typeface="Merriweather Black"/>
              </a:rPr>
              <a:t>L’Agriculture</a:t>
            </a:r>
            <a:endParaRPr sz="4300">
              <a:highlight>
                <a:schemeClr val="dk1"/>
              </a:highlight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70" name="Google Shape;70;p13"/>
          <p:cNvSpPr/>
          <p:nvPr/>
        </p:nvSpPr>
        <p:spPr>
          <a:xfrm rot="-2691553">
            <a:off x="5597135" y="2225578"/>
            <a:ext cx="518028" cy="31395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71" name="Google Shape;71;p13"/>
          <p:cNvSpPr/>
          <p:nvPr/>
        </p:nvSpPr>
        <p:spPr>
          <a:xfrm rot="-3945882">
            <a:off x="7135330" y="3785957"/>
            <a:ext cx="518167" cy="31383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72" name="Google Shape;72;p13"/>
          <p:cNvSpPr/>
          <p:nvPr/>
        </p:nvSpPr>
        <p:spPr>
          <a:xfrm rot="-8091553">
            <a:off x="5230829" y="3566841"/>
            <a:ext cx="518028" cy="31395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73" name="Google Shape;73;p13"/>
          <p:cNvSpPr/>
          <p:nvPr/>
        </p:nvSpPr>
        <p:spPr>
          <a:xfrm rot="-7144437">
            <a:off x="7437439" y="2509183"/>
            <a:ext cx="517967" cy="31388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7350" y="999800"/>
            <a:ext cx="1487242" cy="11898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7502725" y="4761350"/>
            <a:ext cx="185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highlight>
                  <a:schemeClr val="dk1"/>
                </a:highlight>
              </a:rPr>
              <a:t>Simon et Lucas 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