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handoutMasterIdLst>
    <p:handoutMasterId r:id="rId15"/>
  </p:handoutMasterIdLst>
  <p:sldIdLst>
    <p:sldId id="257" r:id="rId2"/>
    <p:sldId id="258" r:id="rId3"/>
    <p:sldId id="259" r:id="rId4"/>
    <p:sldId id="260" r:id="rId5"/>
    <p:sldId id="261" r:id="rId6"/>
    <p:sldId id="262" r:id="rId7"/>
    <p:sldId id="267" r:id="rId8"/>
    <p:sldId id="264" r:id="rId9"/>
    <p:sldId id="266" r:id="rId10"/>
    <p:sldId id="263" r:id="rId11"/>
    <p:sldId id="268" r:id="rId12"/>
    <p:sldId id="265" r:id="rId13"/>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66FF66"/>
    <a:srgbClr val="FF9900"/>
    <a:srgbClr val="F600AA"/>
    <a:srgbClr val="D60093"/>
    <a:srgbClr val="FF33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86137" autoAdjust="0"/>
  </p:normalViewPr>
  <p:slideViewPr>
    <p:cSldViewPr snapToGrid="0">
      <p:cViewPr varScale="1">
        <p:scale>
          <a:sx n="89" d="100"/>
          <a:sy n="89" d="100"/>
        </p:scale>
        <p:origin x="1224" y="72"/>
      </p:cViewPr>
      <p:guideLst>
        <p:guide orient="horz" pos="2160"/>
        <p:guide pos="2880"/>
      </p:guideLst>
    </p:cSldViewPr>
  </p:slideViewPr>
  <p:notesTextViewPr>
    <p:cViewPr>
      <p:scale>
        <a:sx n="100" d="100"/>
        <a:sy n="100" d="100"/>
      </p:scale>
      <p:origin x="0" y="0"/>
    </p:cViewPr>
  </p:notesTextViewPr>
  <p:notesViewPr>
    <p:cSldViewPr snapToGrid="0">
      <p:cViewPr varScale="1">
        <p:scale>
          <a:sx n="53" d="100"/>
          <a:sy n="53" d="100"/>
        </p:scale>
        <p:origin x="-2868"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225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225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225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B25C554-8AC8-42E6-B02A-ABA40BB1FA13}" type="slidenum">
              <a:rPr lang="fr-FR"/>
              <a:pPr>
                <a:defRPr/>
              </a:pPr>
              <a:t>‹N°›</a:t>
            </a:fld>
            <a:endParaRPr lang="fr-FR"/>
          </a:p>
        </p:txBody>
      </p:sp>
    </p:spTree>
    <p:extLst>
      <p:ext uri="{BB962C8B-B14F-4D97-AF65-F5344CB8AC3E}">
        <p14:creationId xmlns:p14="http://schemas.microsoft.com/office/powerpoint/2010/main" val="38343032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C63688E-75A5-44B1-8C50-4E3385B30E78}" type="slidenum">
              <a:rPr lang="fr-FR"/>
              <a:pPr>
                <a:defRPr/>
              </a:pPr>
              <a:t>‹N°›</a:t>
            </a:fld>
            <a:endParaRPr lang="fr-FR"/>
          </a:p>
        </p:txBody>
      </p:sp>
    </p:spTree>
    <p:extLst>
      <p:ext uri="{BB962C8B-B14F-4D97-AF65-F5344CB8AC3E}">
        <p14:creationId xmlns:p14="http://schemas.microsoft.com/office/powerpoint/2010/main" val="1734023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45B8C01C-5AE5-4EEE-AAA3-85AF9ECBF5FE}" type="slidenum">
              <a:rPr lang="fr-FR" smtClean="0"/>
              <a:pPr/>
              <a:t>1</a:t>
            </a:fld>
            <a:endParaRPr lang="fr-FR" smtClean="0"/>
          </a:p>
        </p:txBody>
      </p:sp>
      <p:sp>
        <p:nvSpPr>
          <p:cNvPr id="16386" name="Rectangle 2"/>
          <p:cNvSpPr>
            <a:spLocks noGrp="1" noRot="1" noChangeAspect="1" noTextEdit="1"/>
          </p:cNvSpPr>
          <p:nvPr>
            <p:ph type="sldImg"/>
          </p:nvPr>
        </p:nvSpPr>
        <p:spPr>
          <a:ln/>
        </p:spPr>
      </p:sp>
      <p:sp>
        <p:nvSpPr>
          <p:cNvPr id="16387"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2372503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0AE742EE-88FD-4B72-B120-2DAF5000A98F}" type="slidenum">
              <a:rPr lang="fr-FR" smtClean="0"/>
              <a:pPr/>
              <a:t>10</a:t>
            </a:fld>
            <a:endParaRPr lang="fr-FR" smtClean="0"/>
          </a:p>
        </p:txBody>
      </p:sp>
      <p:sp>
        <p:nvSpPr>
          <p:cNvPr id="34818" name="Rectangle 2"/>
          <p:cNvSpPr>
            <a:spLocks noGrp="1" noRot="1" noChangeAspect="1" noTextEdit="1"/>
          </p:cNvSpPr>
          <p:nvPr>
            <p:ph type="sldImg"/>
          </p:nvPr>
        </p:nvSpPr>
        <p:spPr>
          <a:ln/>
        </p:spPr>
      </p:sp>
      <p:sp>
        <p:nvSpPr>
          <p:cNvPr id="34819"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785996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5875A6D2-CB38-4712-AAE6-A4BDF79FF1F1}" type="slidenum">
              <a:rPr lang="fr-FR" smtClean="0"/>
              <a:pPr/>
              <a:t>11</a:t>
            </a:fld>
            <a:endParaRPr lang="fr-FR" smtClean="0"/>
          </a:p>
        </p:txBody>
      </p:sp>
      <p:sp>
        <p:nvSpPr>
          <p:cNvPr id="36866" name="Rectangle 2"/>
          <p:cNvSpPr>
            <a:spLocks noGrp="1" noRot="1" noChangeAspect="1" noTextEdit="1"/>
          </p:cNvSpPr>
          <p:nvPr>
            <p:ph type="sldImg"/>
          </p:nvPr>
        </p:nvSpPr>
        <p:spPr>
          <a:ln/>
        </p:spPr>
      </p:sp>
      <p:sp>
        <p:nvSpPr>
          <p:cNvPr id="36867"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943724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F847C7C7-10C1-4BA6-B52B-4E2C6B52C6EE}" type="slidenum">
              <a:rPr lang="fr-FR" smtClean="0"/>
              <a:pPr/>
              <a:t>12</a:t>
            </a:fld>
            <a:endParaRPr lang="fr-FR" smtClean="0"/>
          </a:p>
        </p:txBody>
      </p:sp>
      <p:sp>
        <p:nvSpPr>
          <p:cNvPr id="38914" name="Rectangle 2"/>
          <p:cNvSpPr>
            <a:spLocks noGrp="1" noRot="1" noChangeAspect="1" noTextEdit="1"/>
          </p:cNvSpPr>
          <p:nvPr>
            <p:ph type="sldImg"/>
          </p:nvPr>
        </p:nvSpPr>
        <p:spPr>
          <a:ln/>
        </p:spPr>
      </p:sp>
      <p:sp>
        <p:nvSpPr>
          <p:cNvPr id="38915"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489506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8849F086-0834-498D-87CA-E15FF0AC964D}" type="slidenum">
              <a:rPr lang="fr-FR" smtClean="0"/>
              <a:pPr/>
              <a:t>2</a:t>
            </a:fld>
            <a:endParaRPr lang="fr-FR" smtClean="0"/>
          </a:p>
        </p:txBody>
      </p:sp>
      <p:sp>
        <p:nvSpPr>
          <p:cNvPr id="18434" name="Rectangle 2"/>
          <p:cNvSpPr>
            <a:spLocks noGrp="1" noRot="1" noChangeAspect="1" noTextEdit="1"/>
          </p:cNvSpPr>
          <p:nvPr>
            <p:ph type="sldImg"/>
          </p:nvPr>
        </p:nvSpPr>
        <p:spPr>
          <a:ln/>
        </p:spPr>
      </p:sp>
      <p:sp>
        <p:nvSpPr>
          <p:cNvPr id="18435"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148993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5BDF1B9F-77DD-4931-8B63-A6E93FB579D8}" type="slidenum">
              <a:rPr lang="fr-FR" smtClean="0"/>
              <a:pPr/>
              <a:t>3</a:t>
            </a:fld>
            <a:endParaRPr lang="fr-FR" smtClean="0"/>
          </a:p>
        </p:txBody>
      </p:sp>
      <p:sp>
        <p:nvSpPr>
          <p:cNvPr id="20482" name="Rectangle 2"/>
          <p:cNvSpPr>
            <a:spLocks noGrp="1" noRot="1" noChangeAspect="1" noTextEdit="1"/>
          </p:cNvSpPr>
          <p:nvPr>
            <p:ph type="sldImg"/>
          </p:nvPr>
        </p:nvSpPr>
        <p:spPr>
          <a:ln/>
        </p:spPr>
      </p:sp>
      <p:sp>
        <p:nvSpPr>
          <p:cNvPr id="20483"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355431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3C2ABF1A-2062-4C3B-9241-45398D38C1E3}" type="slidenum">
              <a:rPr lang="fr-FR" smtClean="0"/>
              <a:pPr/>
              <a:t>4</a:t>
            </a:fld>
            <a:endParaRPr lang="fr-FR" smtClean="0"/>
          </a:p>
        </p:txBody>
      </p:sp>
      <p:sp>
        <p:nvSpPr>
          <p:cNvPr id="22530" name="Rectangle 2"/>
          <p:cNvSpPr>
            <a:spLocks noGrp="1" noRot="1" noChangeAspect="1" noTextEdit="1"/>
          </p:cNvSpPr>
          <p:nvPr>
            <p:ph type="sldImg"/>
          </p:nvPr>
        </p:nvSpPr>
        <p:spPr>
          <a:ln/>
        </p:spPr>
      </p:sp>
      <p:sp>
        <p:nvSpPr>
          <p:cNvPr id="22531"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160987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7E7843BD-177F-4B56-9B8F-54B63FEB8F73}" type="slidenum">
              <a:rPr lang="fr-FR" smtClean="0"/>
              <a:pPr/>
              <a:t>5</a:t>
            </a:fld>
            <a:endParaRPr lang="fr-FR" smtClean="0"/>
          </a:p>
        </p:txBody>
      </p:sp>
      <p:sp>
        <p:nvSpPr>
          <p:cNvPr id="24578" name="Rectangle 2"/>
          <p:cNvSpPr>
            <a:spLocks noGrp="1" noRot="1" noChangeAspect="1" noTextEdit="1"/>
          </p:cNvSpPr>
          <p:nvPr>
            <p:ph type="sldImg"/>
          </p:nvPr>
        </p:nvSpPr>
        <p:spPr>
          <a:ln/>
        </p:spPr>
      </p:sp>
      <p:sp>
        <p:nvSpPr>
          <p:cNvPr id="24579"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165899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556D66D9-3488-4F46-83A0-374391D25E63}" type="slidenum">
              <a:rPr lang="fr-FR" smtClean="0"/>
              <a:pPr/>
              <a:t>6</a:t>
            </a:fld>
            <a:endParaRPr lang="fr-FR" smtClean="0"/>
          </a:p>
        </p:txBody>
      </p:sp>
      <p:sp>
        <p:nvSpPr>
          <p:cNvPr id="26626" name="Rectangle 2"/>
          <p:cNvSpPr>
            <a:spLocks noGrp="1" noRot="1" noChangeAspect="1" noTextEdit="1"/>
          </p:cNvSpPr>
          <p:nvPr>
            <p:ph type="sldImg"/>
          </p:nvPr>
        </p:nvSpPr>
        <p:spPr>
          <a:ln/>
        </p:spPr>
      </p:sp>
      <p:sp>
        <p:nvSpPr>
          <p:cNvPr id="26627"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4159024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2D6020EA-74F0-4327-9AB4-16EAC14A27B0}" type="slidenum">
              <a:rPr lang="fr-FR" smtClean="0"/>
              <a:pPr/>
              <a:t>7</a:t>
            </a:fld>
            <a:endParaRPr lang="fr-FR" smtClean="0"/>
          </a:p>
        </p:txBody>
      </p:sp>
      <p:sp>
        <p:nvSpPr>
          <p:cNvPr id="28674" name="Rectangle 2"/>
          <p:cNvSpPr>
            <a:spLocks noGrp="1" noRot="1" noChangeAspect="1" noTextEdit="1"/>
          </p:cNvSpPr>
          <p:nvPr>
            <p:ph type="sldImg"/>
          </p:nvPr>
        </p:nvSpPr>
        <p:spPr>
          <a:ln/>
        </p:spPr>
      </p:sp>
      <p:sp>
        <p:nvSpPr>
          <p:cNvPr id="28675"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3391235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419DBD46-AF42-4EDD-B133-F900316D30DA}" type="slidenum">
              <a:rPr lang="fr-FR" smtClean="0"/>
              <a:pPr/>
              <a:t>8</a:t>
            </a:fld>
            <a:endParaRPr lang="fr-FR" smtClean="0"/>
          </a:p>
        </p:txBody>
      </p:sp>
      <p:sp>
        <p:nvSpPr>
          <p:cNvPr id="30722" name="Rectangle 2"/>
          <p:cNvSpPr>
            <a:spLocks noGrp="1" noRot="1" noChangeAspect="1" noTextEdit="1"/>
          </p:cNvSpPr>
          <p:nvPr>
            <p:ph type="sldImg"/>
          </p:nvPr>
        </p:nvSpPr>
        <p:spPr>
          <a:ln/>
        </p:spPr>
      </p:sp>
      <p:sp>
        <p:nvSpPr>
          <p:cNvPr id="30723"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2599610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91BCE472-3C16-4A89-9151-42E198637AC9}" type="slidenum">
              <a:rPr lang="fr-FR" smtClean="0"/>
              <a:pPr/>
              <a:t>9</a:t>
            </a:fld>
            <a:endParaRPr lang="fr-FR" smtClean="0"/>
          </a:p>
        </p:txBody>
      </p:sp>
      <p:sp>
        <p:nvSpPr>
          <p:cNvPr id="32770" name="Rectangle 2"/>
          <p:cNvSpPr>
            <a:spLocks noGrp="1" noRot="1" noChangeAspect="1" noTextEdit="1"/>
          </p:cNvSpPr>
          <p:nvPr>
            <p:ph type="sldImg"/>
          </p:nvPr>
        </p:nvSpPr>
        <p:spPr>
          <a:ln/>
        </p:spPr>
      </p:sp>
      <p:sp>
        <p:nvSpPr>
          <p:cNvPr id="32771" name="Rectangle 3"/>
          <p:cNvSpPr>
            <a:spLocks noGrp="1"/>
          </p:cNvSpPr>
          <p:nvPr>
            <p:ph type="body" idx="1"/>
          </p:nvPr>
        </p:nvSpPr>
        <p:spPr>
          <a:noFill/>
          <a:ln/>
        </p:spPr>
        <p:txBody>
          <a:bodyPr/>
          <a:lstStyle/>
          <a:p>
            <a:pPr defTabSz="457200" eaLnBrk="1" hangingPunct="1"/>
            <a:endParaRPr lang="fr-FR" smtClean="0"/>
          </a:p>
        </p:txBody>
      </p:sp>
    </p:spTree>
    <p:extLst>
      <p:ext uri="{BB962C8B-B14F-4D97-AF65-F5344CB8AC3E}">
        <p14:creationId xmlns:p14="http://schemas.microsoft.com/office/powerpoint/2010/main" val="1057863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20721FBD-67B6-4874-9149-05631F004E1F}"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E8D2895B-282C-406B-9B03-33C27DC136BD}"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5013" y="915988"/>
            <a:ext cx="1995487" cy="3797300"/>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1096963" y="915988"/>
            <a:ext cx="5835650" cy="3797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474E044C-EE3A-4715-A24A-088C58E54014}"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D1A5B933-C32E-4A46-B173-CB7ADC2CC21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Espace réservé du numéro de diapositive 5"/>
          <p:cNvSpPr>
            <a:spLocks noGrp="1"/>
          </p:cNvSpPr>
          <p:nvPr>
            <p:ph type="sldNum" sz="quarter" idx="10"/>
          </p:nvPr>
        </p:nvSpPr>
        <p:spPr/>
        <p:txBody>
          <a:bodyPr/>
          <a:lstStyle>
            <a:lvl1pPr>
              <a:defRPr/>
            </a:lvl1pPr>
          </a:lstStyle>
          <a:p>
            <a:pPr>
              <a:defRPr/>
            </a:pPr>
            <a:fld id="{C6B9C576-EC0E-4A11-BED4-9369B2060F15}"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1096963" y="3465513"/>
            <a:ext cx="3717925" cy="1247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4967288" y="3465513"/>
            <a:ext cx="3719512" cy="1247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Espace réservé du numéro de diapositive 5"/>
          <p:cNvSpPr>
            <a:spLocks noGrp="1"/>
          </p:cNvSpPr>
          <p:nvPr>
            <p:ph type="sldNum" sz="quarter" idx="10"/>
          </p:nvPr>
        </p:nvSpPr>
        <p:spPr/>
        <p:txBody>
          <a:bodyPr/>
          <a:lstStyle>
            <a:lvl1pPr>
              <a:defRPr/>
            </a:lvl1pPr>
          </a:lstStyle>
          <a:p>
            <a:pPr>
              <a:defRPr/>
            </a:pPr>
            <a:fld id="{2DE4F935-913C-437C-87EA-81AF9C3115A2}"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Espace réservé du numéro de diapositive 5"/>
          <p:cNvSpPr>
            <a:spLocks noGrp="1"/>
          </p:cNvSpPr>
          <p:nvPr>
            <p:ph type="sldNum" sz="quarter" idx="10"/>
          </p:nvPr>
        </p:nvSpPr>
        <p:spPr/>
        <p:txBody>
          <a:bodyPr/>
          <a:lstStyle>
            <a:lvl1pPr>
              <a:defRPr/>
            </a:lvl1pPr>
          </a:lstStyle>
          <a:p>
            <a:pPr>
              <a:defRPr/>
            </a:pPr>
            <a:fld id="{206A164E-C9BF-46DC-B29C-284460D906D9}"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Espace réservé du numéro de diapositive 5"/>
          <p:cNvSpPr>
            <a:spLocks noGrp="1"/>
          </p:cNvSpPr>
          <p:nvPr>
            <p:ph type="sldNum" sz="quarter" idx="10"/>
          </p:nvPr>
        </p:nvSpPr>
        <p:spPr/>
        <p:txBody>
          <a:bodyPr/>
          <a:lstStyle>
            <a:lvl1pPr>
              <a:defRPr/>
            </a:lvl1pPr>
          </a:lstStyle>
          <a:p>
            <a:pPr>
              <a:defRPr/>
            </a:pPr>
            <a:fld id="{921A4D08-E9BF-4E28-A312-65A036D69E6E}"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p:txBody>
          <a:bodyPr/>
          <a:lstStyle>
            <a:lvl1pPr>
              <a:defRPr/>
            </a:lvl1pPr>
          </a:lstStyle>
          <a:p>
            <a:pPr>
              <a:defRPr/>
            </a:pPr>
            <a:fld id="{921D7C27-2F1A-4A04-8B14-E45D2881AA1D}"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Espace réservé du numéro de diapositive 5"/>
          <p:cNvSpPr>
            <a:spLocks noGrp="1"/>
          </p:cNvSpPr>
          <p:nvPr>
            <p:ph type="sldNum" sz="quarter" idx="10"/>
          </p:nvPr>
        </p:nvSpPr>
        <p:spPr/>
        <p:txBody>
          <a:bodyPr/>
          <a:lstStyle>
            <a:lvl1pPr>
              <a:defRPr/>
            </a:lvl1pPr>
          </a:lstStyle>
          <a:p>
            <a:pPr>
              <a:defRPr/>
            </a:pPr>
            <a:fld id="{B7B43E6E-46B2-4E79-98E6-3A27907C0435}"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Espace réservé du numéro de diapositive 5"/>
          <p:cNvSpPr>
            <a:spLocks noGrp="1"/>
          </p:cNvSpPr>
          <p:nvPr>
            <p:ph type="sldNum" sz="quarter" idx="10"/>
          </p:nvPr>
        </p:nvSpPr>
        <p:spPr/>
        <p:txBody>
          <a:bodyPr/>
          <a:lstStyle>
            <a:lvl1pPr>
              <a:defRPr/>
            </a:lvl1pPr>
          </a:lstStyle>
          <a:p>
            <a:pPr>
              <a:defRPr/>
            </a:pPr>
            <a:fld id="{D5B15464-8B34-41B3-AF74-DA56B1A0927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096963" y="915988"/>
            <a:ext cx="7983537" cy="2549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a:t>
            </a:r>
            <a:br>
              <a:rPr lang="fr-FR" smtClean="0"/>
            </a:br>
            <a:r>
              <a:rPr lang="fr-FR" smtClean="0"/>
              <a:t>LE TITRE</a:t>
            </a:r>
          </a:p>
        </p:txBody>
      </p:sp>
      <p:sp>
        <p:nvSpPr>
          <p:cNvPr id="1027" name="Espace réservé du texte 2"/>
          <p:cNvSpPr>
            <a:spLocks noGrp="1"/>
          </p:cNvSpPr>
          <p:nvPr>
            <p:ph type="body" idx="1"/>
          </p:nvPr>
        </p:nvSpPr>
        <p:spPr bwMode="auto">
          <a:xfrm>
            <a:off x="1096963" y="3465513"/>
            <a:ext cx="7589837" cy="1247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p:txBody>
      </p:sp>
      <p:sp>
        <p:nvSpPr>
          <p:cNvPr id="6" name="Espace réservé du numéro de diapositive 5"/>
          <p:cNvSpPr>
            <a:spLocks noGrp="1"/>
          </p:cNvSpPr>
          <p:nvPr>
            <p:ph type="sldNum" sz="quarter" idx="4"/>
          </p:nvPr>
        </p:nvSpPr>
        <p:spPr>
          <a:xfrm>
            <a:off x="8197850" y="6391275"/>
            <a:ext cx="403225" cy="365125"/>
          </a:xfrm>
          <a:prstGeom prst="rect">
            <a:avLst/>
          </a:prstGeom>
        </p:spPr>
        <p:txBody>
          <a:bodyPr vert="horz" wrap="square" lIns="91440" tIns="45720" rIns="91440" bIns="45720" numCol="1" anchor="ctr" anchorCtr="0" compatLnSpc="1">
            <a:prstTxWarp prst="textNoShape">
              <a:avLst/>
            </a:prstTxWarp>
          </a:bodyPr>
          <a:lstStyle>
            <a:lvl1pPr algn="r">
              <a:defRPr sz="1000" b="1">
                <a:solidFill>
                  <a:srgbClr val="404040"/>
                </a:solidFill>
                <a:latin typeface="+mn-lt"/>
              </a:defRPr>
            </a:lvl1pPr>
          </a:lstStyle>
          <a:p>
            <a:pPr>
              <a:defRPr/>
            </a:pPr>
            <a:fld id="{60B97C47-4FF4-49E6-9D50-103C432D106C}" type="slidenum">
              <a:rPr lang="fr-FR"/>
              <a:pPr>
                <a:defRPr/>
              </a:pPr>
              <a:t>‹N°›</a:t>
            </a:fld>
            <a:endParaRPr lang="fr-FR"/>
          </a:p>
        </p:txBody>
      </p:sp>
      <p:pic>
        <p:nvPicPr>
          <p:cNvPr id="1029" name="Image 11" descr="2014_MENESRlogo_horizontal.jpg"/>
          <p:cNvPicPr>
            <a:picLocks noChangeAspect="1"/>
          </p:cNvPicPr>
          <p:nvPr userDrawn="1"/>
        </p:nvPicPr>
        <p:blipFill>
          <a:blip r:embed="rId13"/>
          <a:srcRect/>
          <a:stretch>
            <a:fillRect/>
          </a:stretch>
        </p:blipFill>
        <p:spPr bwMode="auto">
          <a:xfrm>
            <a:off x="660400" y="6180138"/>
            <a:ext cx="1655763" cy="463550"/>
          </a:xfrm>
          <a:prstGeom prst="rect">
            <a:avLst/>
          </a:prstGeom>
          <a:noFill/>
          <a:ln w="9525">
            <a:noFill/>
            <a:miter lim="800000"/>
            <a:headEnd/>
            <a:tailEnd/>
          </a:ln>
        </p:spPr>
      </p:pic>
      <p:cxnSp>
        <p:nvCxnSpPr>
          <p:cNvPr id="16" name="Connecteur droit 15"/>
          <p:cNvCxnSpPr/>
          <p:nvPr userDrawn="1"/>
        </p:nvCxnSpPr>
        <p:spPr>
          <a:xfrm>
            <a:off x="698500" y="5910263"/>
            <a:ext cx="6291263" cy="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6994525" y="4883150"/>
            <a:ext cx="1520825" cy="1023938"/>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85800" y="25400"/>
            <a:ext cx="12700" cy="5861050"/>
          </a:xfrm>
          <a:prstGeom prst="line">
            <a:avLst/>
          </a:prstGeom>
          <a:ln w="57150" cap="rnd" cmpd="sng">
            <a:solidFill>
              <a:srgbClr val="683086"/>
            </a:solidFill>
            <a:round/>
          </a:ln>
          <a:effectLst/>
        </p:spPr>
        <p:style>
          <a:lnRef idx="2">
            <a:schemeClr val="accent1"/>
          </a:lnRef>
          <a:fillRef idx="0">
            <a:schemeClr val="accent1"/>
          </a:fillRef>
          <a:effectRef idx="1">
            <a:schemeClr val="accent1"/>
          </a:effectRef>
          <a:fontRef idx="minor">
            <a:schemeClr val="tx1"/>
          </a:fontRef>
        </p:style>
      </p:cxnSp>
      <p:sp>
        <p:nvSpPr>
          <p:cNvPr id="12" name="Espace réservé du pied de page 4"/>
          <p:cNvSpPr txBox="1">
            <a:spLocks/>
          </p:cNvSpPr>
          <p:nvPr userDrawn="1"/>
        </p:nvSpPr>
        <p:spPr>
          <a:xfrm>
            <a:off x="4533900" y="6376988"/>
            <a:ext cx="3498850" cy="365125"/>
          </a:xfrm>
          <a:prstGeom prst="rect">
            <a:avLst/>
          </a:prstGeom>
        </p:spPr>
        <p:txBody>
          <a:bodyPr anchor="ctr"/>
          <a:lstStyle/>
          <a:p>
            <a:pPr defTabSz="457200">
              <a:defRPr/>
            </a:pPr>
            <a:endParaRPr lang="fr-FR" sz="1000">
              <a:solidFill>
                <a:srgbClr val="1B8ED9"/>
              </a:solidFill>
              <a:latin typeface="Calibri" pitchFamily="34" charset="0"/>
            </a:endParaRPr>
          </a:p>
          <a:p>
            <a:pPr defTabSz="457200">
              <a:lnSpc>
                <a:spcPts val="1325"/>
              </a:lnSpc>
              <a:defRPr/>
            </a:pPr>
            <a:r>
              <a:rPr lang="fr-FR" sz="1000">
                <a:solidFill>
                  <a:srgbClr val="404040"/>
                </a:solidFill>
                <a:latin typeface="Calibri" pitchFamily="34" charset="0"/>
              </a:rPr>
              <a:t>Accompagnement des nouveaux programmes cycle 2,3  et 4  IGEN-DGESCO Lycée Jean ZAY  27/11/2015</a:t>
            </a:r>
          </a:p>
          <a:p>
            <a:pPr defTabSz="457200">
              <a:defRPr/>
            </a:pPr>
            <a:endParaRPr lang="fr-FR" sz="1000">
              <a:solidFill>
                <a:srgbClr val="898989"/>
              </a:solidFill>
              <a:latin typeface="Calibri" pitchFamily="34" charset="0"/>
            </a:endParaRPr>
          </a:p>
        </p:txBody>
      </p:sp>
      <p:pic>
        <p:nvPicPr>
          <p:cNvPr id="1034" name="Image 3" descr="logoIGEN.jpg"/>
          <p:cNvPicPr>
            <a:picLocks noChangeAspect="1"/>
          </p:cNvPicPr>
          <p:nvPr userDrawn="1"/>
        </p:nvPicPr>
        <p:blipFill>
          <a:blip r:embed="rId14"/>
          <a:srcRect/>
          <a:stretch>
            <a:fillRect/>
          </a:stretch>
        </p:blipFill>
        <p:spPr bwMode="auto">
          <a:xfrm>
            <a:off x="2611438" y="6062663"/>
            <a:ext cx="1481137" cy="6048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p:txStyles>
    <p:titleStyle>
      <a:lvl1pPr algn="l" defTabSz="457200" rtl="0" eaLnBrk="0" fontAlgn="base" hangingPunct="0">
        <a:spcBef>
          <a:spcPct val="0"/>
        </a:spcBef>
        <a:spcAft>
          <a:spcPct val="0"/>
        </a:spcAft>
        <a:defRPr sz="5000">
          <a:solidFill>
            <a:srgbClr val="404040"/>
          </a:solidFill>
          <a:latin typeface="+mj-lt"/>
          <a:ea typeface="+mj-ea"/>
          <a:cs typeface="+mj-cs"/>
        </a:defRPr>
      </a:lvl1pPr>
      <a:lvl2pPr algn="l" defTabSz="457200" rtl="0" eaLnBrk="0" fontAlgn="base" hangingPunct="0">
        <a:spcBef>
          <a:spcPct val="0"/>
        </a:spcBef>
        <a:spcAft>
          <a:spcPct val="0"/>
        </a:spcAft>
        <a:defRPr sz="5000">
          <a:solidFill>
            <a:srgbClr val="404040"/>
          </a:solidFill>
          <a:latin typeface="Calibri" pitchFamily="34" charset="0"/>
        </a:defRPr>
      </a:lvl2pPr>
      <a:lvl3pPr algn="l" defTabSz="457200" rtl="0" eaLnBrk="0" fontAlgn="base" hangingPunct="0">
        <a:spcBef>
          <a:spcPct val="0"/>
        </a:spcBef>
        <a:spcAft>
          <a:spcPct val="0"/>
        </a:spcAft>
        <a:defRPr sz="5000">
          <a:solidFill>
            <a:srgbClr val="404040"/>
          </a:solidFill>
          <a:latin typeface="Calibri" pitchFamily="34" charset="0"/>
        </a:defRPr>
      </a:lvl3pPr>
      <a:lvl4pPr algn="l" defTabSz="457200" rtl="0" eaLnBrk="0" fontAlgn="base" hangingPunct="0">
        <a:spcBef>
          <a:spcPct val="0"/>
        </a:spcBef>
        <a:spcAft>
          <a:spcPct val="0"/>
        </a:spcAft>
        <a:defRPr sz="5000">
          <a:solidFill>
            <a:srgbClr val="404040"/>
          </a:solidFill>
          <a:latin typeface="Calibri" pitchFamily="34" charset="0"/>
        </a:defRPr>
      </a:lvl4pPr>
      <a:lvl5pPr algn="l" defTabSz="457200" rtl="0" eaLnBrk="0" fontAlgn="base" hangingPunct="0">
        <a:spcBef>
          <a:spcPct val="0"/>
        </a:spcBef>
        <a:spcAft>
          <a:spcPct val="0"/>
        </a:spcAft>
        <a:defRPr sz="5000">
          <a:solidFill>
            <a:srgbClr val="404040"/>
          </a:solidFill>
          <a:latin typeface="Calibri" pitchFamily="34" charset="0"/>
        </a:defRPr>
      </a:lvl5pPr>
      <a:lvl6pPr marL="457200" algn="l" defTabSz="457200" rtl="0" fontAlgn="base">
        <a:spcBef>
          <a:spcPct val="0"/>
        </a:spcBef>
        <a:spcAft>
          <a:spcPct val="0"/>
        </a:spcAft>
        <a:defRPr sz="5000">
          <a:solidFill>
            <a:srgbClr val="404040"/>
          </a:solidFill>
          <a:latin typeface="Calibri" pitchFamily="34" charset="0"/>
        </a:defRPr>
      </a:lvl6pPr>
      <a:lvl7pPr marL="914400" algn="l" defTabSz="457200" rtl="0" fontAlgn="base">
        <a:spcBef>
          <a:spcPct val="0"/>
        </a:spcBef>
        <a:spcAft>
          <a:spcPct val="0"/>
        </a:spcAft>
        <a:defRPr sz="5000">
          <a:solidFill>
            <a:srgbClr val="404040"/>
          </a:solidFill>
          <a:latin typeface="Calibri" pitchFamily="34" charset="0"/>
        </a:defRPr>
      </a:lvl7pPr>
      <a:lvl8pPr marL="1371600" algn="l" defTabSz="457200" rtl="0" fontAlgn="base">
        <a:spcBef>
          <a:spcPct val="0"/>
        </a:spcBef>
        <a:spcAft>
          <a:spcPct val="0"/>
        </a:spcAft>
        <a:defRPr sz="5000">
          <a:solidFill>
            <a:srgbClr val="404040"/>
          </a:solidFill>
          <a:latin typeface="Calibri" pitchFamily="34" charset="0"/>
        </a:defRPr>
      </a:lvl8pPr>
      <a:lvl9pPr marL="1828800" algn="l" defTabSz="457200" rtl="0" fontAlgn="base">
        <a:spcBef>
          <a:spcPct val="0"/>
        </a:spcBef>
        <a:spcAft>
          <a:spcPct val="0"/>
        </a:spcAft>
        <a:defRPr sz="5000">
          <a:solidFill>
            <a:srgbClr val="404040"/>
          </a:solidFill>
          <a:latin typeface="Calibri" pitchFamily="34" charset="0"/>
        </a:defRPr>
      </a:lvl9pPr>
    </p:titleStyle>
    <p:bodyStyle>
      <a:lvl1pPr algn="l" defTabSz="457200" rtl="0" eaLnBrk="0" fontAlgn="base" hangingPunct="0">
        <a:spcBef>
          <a:spcPct val="20000"/>
        </a:spcBef>
        <a:spcAft>
          <a:spcPct val="0"/>
        </a:spcAft>
        <a:buFont typeface="Arial" charset="0"/>
        <a:defRPr sz="3200">
          <a:solidFill>
            <a:srgbClr val="683086"/>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defTabSz="457200"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defTabSz="457200"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defTabSz="457200"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defTabSz="457200" rtl="0" fontAlgn="base">
        <a:spcBef>
          <a:spcPct val="20000"/>
        </a:spcBef>
        <a:spcAft>
          <a:spcPct val="0"/>
        </a:spcAft>
        <a:buFont typeface="Arial" charset="0"/>
        <a:buChar char="»"/>
        <a:defRPr sz="2000">
          <a:solidFill>
            <a:schemeClr val="tx1"/>
          </a:solidFill>
          <a:latin typeface="+mn-lt"/>
        </a:defRPr>
      </a:lvl6pPr>
      <a:lvl7pPr marL="2971800" indent="-228600" algn="l" defTabSz="457200" rtl="0" fontAlgn="base">
        <a:spcBef>
          <a:spcPct val="20000"/>
        </a:spcBef>
        <a:spcAft>
          <a:spcPct val="0"/>
        </a:spcAft>
        <a:buFont typeface="Arial" charset="0"/>
        <a:buChar char="»"/>
        <a:defRPr sz="2000">
          <a:solidFill>
            <a:schemeClr val="tx1"/>
          </a:solidFill>
          <a:latin typeface="+mn-lt"/>
        </a:defRPr>
      </a:lvl7pPr>
      <a:lvl8pPr marL="3429000" indent="-228600" algn="l" defTabSz="457200" rtl="0" fontAlgn="base">
        <a:spcBef>
          <a:spcPct val="20000"/>
        </a:spcBef>
        <a:spcAft>
          <a:spcPct val="0"/>
        </a:spcAft>
        <a:buFont typeface="Arial" charset="0"/>
        <a:buChar char="»"/>
        <a:defRPr sz="2000">
          <a:solidFill>
            <a:schemeClr val="tx1"/>
          </a:solidFill>
          <a:latin typeface="+mn-lt"/>
        </a:defRPr>
      </a:lvl8pPr>
      <a:lvl9pPr marL="3886200" indent="-228600" algn="l" defTabSz="457200" rtl="0" fontAlgn="base">
        <a:spcBef>
          <a:spcPct val="20000"/>
        </a:spcBef>
        <a:spcAft>
          <a:spcPct val="0"/>
        </a:spcAft>
        <a:buFont typeface="Arial" charset="0"/>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re 6"/>
          <p:cNvSpPr>
            <a:spLocks noGrp="1"/>
          </p:cNvSpPr>
          <p:nvPr>
            <p:ph type="ctrTitle" idx="4294967295"/>
          </p:nvPr>
        </p:nvSpPr>
        <p:spPr>
          <a:xfrm>
            <a:off x="1147763" y="1290638"/>
            <a:ext cx="7237412" cy="2433637"/>
          </a:xfrm>
        </p:spPr>
        <p:txBody>
          <a:bodyPr/>
          <a:lstStyle/>
          <a:p>
            <a:pPr eaLnBrk="1" hangingPunct="1"/>
            <a:r>
              <a:rPr lang="fr-FR" sz="4100" b="1" smtClean="0">
                <a:solidFill>
                  <a:srgbClr val="F600AA"/>
                </a:solidFill>
              </a:rPr>
              <a:t>Réunion </a:t>
            </a:r>
            <a:r>
              <a:rPr lang="fr-FR" sz="4100" b="1" smtClean="0">
                <a:solidFill>
                  <a:srgbClr val="F600AA"/>
                </a:solidFill>
              </a:rPr>
              <a:t>avec </a:t>
            </a:r>
            <a:r>
              <a:rPr lang="fr-FR" sz="4100" b="1" dirty="0" smtClean="0">
                <a:solidFill>
                  <a:srgbClr val="F600AA"/>
                </a:solidFill>
              </a:rPr>
              <a:t>la DGESCO </a:t>
            </a:r>
            <a:br>
              <a:rPr lang="fr-FR" sz="4100" b="1" dirty="0" smtClean="0">
                <a:solidFill>
                  <a:srgbClr val="F600AA"/>
                </a:solidFill>
              </a:rPr>
            </a:br>
            <a:r>
              <a:rPr lang="fr-FR" sz="4100" b="1" dirty="0" smtClean="0">
                <a:solidFill>
                  <a:srgbClr val="F600AA"/>
                </a:solidFill>
              </a:rPr>
              <a:t>des groupes d’experts pour l’accompagnement des cycles 2, 3 et 4 .</a:t>
            </a:r>
            <a:br>
              <a:rPr lang="fr-FR" sz="4100" b="1" dirty="0" smtClean="0">
                <a:solidFill>
                  <a:srgbClr val="F600AA"/>
                </a:solidFill>
              </a:rPr>
            </a:br>
            <a:r>
              <a:rPr lang="fr-FR" sz="4100" b="1" dirty="0" smtClean="0">
                <a:solidFill>
                  <a:schemeClr val="tx1"/>
                </a:solidFill>
              </a:rPr>
              <a:t/>
            </a:r>
            <a:br>
              <a:rPr lang="fr-FR" sz="4100" b="1" dirty="0" smtClean="0">
                <a:solidFill>
                  <a:schemeClr val="tx1"/>
                </a:solidFill>
              </a:rPr>
            </a:br>
            <a:r>
              <a:rPr lang="fr-FR" sz="4100" b="1" dirty="0" smtClean="0">
                <a:solidFill>
                  <a:schemeClr val="tx1"/>
                </a:solidFill>
              </a:rPr>
              <a:t>Lycée jean ZAY le 27 novembre 2015</a:t>
            </a:r>
          </a:p>
        </p:txBody>
      </p:sp>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278C512F-BC24-49CA-9F5A-11E88C6FB17B}" type="slidenum">
              <a:rPr lang="fr-FR" sz="1000" b="1">
                <a:solidFill>
                  <a:srgbClr val="404040"/>
                </a:solidFill>
                <a:latin typeface="+mn-lt"/>
              </a:rPr>
              <a:pPr algn="r" defTabSz="457200">
                <a:defRPr/>
              </a:pPr>
              <a:t>1</a:t>
            </a:fld>
            <a:endParaRPr lang="fr-FR" sz="1000" b="1">
              <a:solidFill>
                <a:srgbClr val="404040"/>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2C646382-42F0-4B3C-B176-DBECB0A61070}" type="slidenum">
              <a:rPr lang="fr-FR" sz="1000" b="1">
                <a:solidFill>
                  <a:srgbClr val="404040"/>
                </a:solidFill>
                <a:latin typeface="+mn-lt"/>
              </a:rPr>
              <a:pPr algn="r" defTabSz="457200">
                <a:defRPr/>
              </a:pPr>
              <a:t>10</a:t>
            </a:fld>
            <a:endParaRPr lang="fr-FR" sz="1000" b="1">
              <a:solidFill>
                <a:srgbClr val="404040"/>
              </a:solidFill>
              <a:latin typeface="+mn-lt"/>
            </a:endParaRPr>
          </a:p>
        </p:txBody>
      </p:sp>
      <p:sp>
        <p:nvSpPr>
          <p:cNvPr id="33794" name="Titre 6"/>
          <p:cNvSpPr>
            <a:spLocks/>
          </p:cNvSpPr>
          <p:nvPr/>
        </p:nvSpPr>
        <p:spPr bwMode="auto">
          <a:xfrm>
            <a:off x="833438" y="536575"/>
            <a:ext cx="7780337" cy="1004888"/>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L’organisation retenue</a:t>
            </a:r>
          </a:p>
        </p:txBody>
      </p:sp>
      <p:sp>
        <p:nvSpPr>
          <p:cNvPr id="27651" name="Rectangle 4"/>
          <p:cNvSpPr>
            <a:spLocks noChangeArrowheads="1"/>
          </p:cNvSpPr>
          <p:nvPr/>
        </p:nvSpPr>
        <p:spPr bwMode="auto">
          <a:xfrm>
            <a:off x="1320800" y="1020763"/>
            <a:ext cx="6454775" cy="4664075"/>
          </a:xfrm>
          <a:prstGeom prst="rect">
            <a:avLst/>
          </a:prstGeom>
          <a:noFill/>
          <a:ln w="9525">
            <a:noFill/>
            <a:miter lim="800000"/>
            <a:headEnd/>
            <a:tailEnd/>
          </a:ln>
        </p:spPr>
        <p:txBody>
          <a:bodyPr anchor="ctr">
            <a:spAutoFit/>
          </a:bodyPr>
          <a:lstStyle/>
          <a:p>
            <a:pPr>
              <a:tabLst>
                <a:tab pos="685800" algn="l"/>
              </a:tabLst>
            </a:pPr>
            <a:endParaRPr lang="fr-FR" sz="2000" i="1">
              <a:solidFill>
                <a:srgbClr val="FF9900"/>
              </a:solidFill>
            </a:endParaRPr>
          </a:p>
          <a:p>
            <a:pPr algn="just">
              <a:tabLst>
                <a:tab pos="685800" algn="l"/>
              </a:tabLst>
            </a:pPr>
            <a:r>
              <a:rPr lang="fr-FR" sz="2000" b="1"/>
              <a:t>Répartition entre les quatre académies </a:t>
            </a:r>
          </a:p>
          <a:p>
            <a:pPr algn="just">
              <a:tabLst>
                <a:tab pos="685800" algn="l"/>
              </a:tabLst>
            </a:pPr>
            <a:endParaRPr lang="fr-FR" sz="2000" b="1"/>
          </a:p>
          <a:p>
            <a:pPr algn="just">
              <a:buFontTx/>
              <a:buChar char="-"/>
              <a:tabLst>
                <a:tab pos="685800" algn="l"/>
              </a:tabLst>
            </a:pPr>
            <a:r>
              <a:rPr lang="fr-FR" sz="2000" b="1"/>
              <a:t>Projet de productions dans chaque académie:</a:t>
            </a:r>
          </a:p>
          <a:p>
            <a:pPr algn="just">
              <a:buFontTx/>
              <a:buChar char="-"/>
              <a:tabLst>
                <a:tab pos="685800" algn="l"/>
              </a:tabLst>
            </a:pPr>
            <a:endParaRPr lang="fr-FR" sz="2000" b="1"/>
          </a:p>
          <a:p>
            <a:pPr algn="just">
              <a:buFontTx/>
              <a:buChar char="-"/>
              <a:tabLst>
                <a:tab pos="685800" algn="l"/>
              </a:tabLst>
            </a:pPr>
            <a:r>
              <a:rPr lang="fr-FR" sz="2000" b="1"/>
              <a:t> une progression pédagogique qui croise les séquences avec les compétences à acquérir et les supports mobilisés</a:t>
            </a:r>
          </a:p>
          <a:p>
            <a:pPr algn="just">
              <a:buFontTx/>
              <a:buChar char="-"/>
              <a:tabLst>
                <a:tab pos="685800" algn="l"/>
              </a:tabLst>
            </a:pPr>
            <a:endParaRPr lang="fr-FR" sz="2000" b="1"/>
          </a:p>
          <a:p>
            <a:pPr algn="just">
              <a:buFontTx/>
              <a:buChar char="-"/>
              <a:tabLst>
                <a:tab pos="685800" algn="l"/>
              </a:tabLst>
            </a:pPr>
            <a:r>
              <a:rPr lang="fr-FR" sz="2000" b="1"/>
              <a:t> des fiches d’actualisation de connaissances pour les professeurs, construites de façon progressive,</a:t>
            </a:r>
          </a:p>
          <a:p>
            <a:pPr algn="just">
              <a:buFontTx/>
              <a:buChar char="-"/>
              <a:tabLst>
                <a:tab pos="685800" algn="l"/>
              </a:tabLst>
            </a:pPr>
            <a:endParaRPr lang="fr-FR" sz="2000" b="1"/>
          </a:p>
          <a:p>
            <a:pPr algn="just">
              <a:buFontTx/>
              <a:buChar char="-"/>
              <a:tabLst>
                <a:tab pos="685800" algn="l"/>
              </a:tabLst>
            </a:pPr>
            <a:r>
              <a:rPr lang="fr-FR" sz="2000" b="1"/>
              <a:t>des séquences qui intègrent le développement des séances (structuration diapo 3)</a:t>
            </a:r>
          </a:p>
          <a:p>
            <a:pPr algn="just">
              <a:tabLst>
                <a:tab pos="685800" algn="l"/>
              </a:tabLst>
            </a:pPr>
            <a:endParaRPr lang="fr-FR" sz="2000" i="1">
              <a:solidFill>
                <a:srgbClr val="FF99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D632B050-69AE-4EB6-B63E-277CEF934A2F}" type="slidenum">
              <a:rPr lang="fr-FR" sz="1000" b="1">
                <a:solidFill>
                  <a:srgbClr val="404040"/>
                </a:solidFill>
                <a:latin typeface="+mn-lt"/>
              </a:rPr>
              <a:pPr algn="r" defTabSz="457200">
                <a:defRPr/>
              </a:pPr>
              <a:t>11</a:t>
            </a:fld>
            <a:endParaRPr lang="fr-FR" sz="1000" b="1">
              <a:solidFill>
                <a:srgbClr val="404040"/>
              </a:solidFill>
              <a:latin typeface="+mn-lt"/>
            </a:endParaRPr>
          </a:p>
        </p:txBody>
      </p:sp>
      <p:sp>
        <p:nvSpPr>
          <p:cNvPr id="35842" name="Titre 6"/>
          <p:cNvSpPr>
            <a:spLocks/>
          </p:cNvSpPr>
          <p:nvPr/>
        </p:nvSpPr>
        <p:spPr bwMode="auto">
          <a:xfrm>
            <a:off x="833438" y="536575"/>
            <a:ext cx="7780337" cy="1004888"/>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Suivi de l’écriture des ressources cycle 3</a:t>
            </a:r>
            <a:br>
              <a:rPr lang="fr-FR" sz="2800" b="1">
                <a:solidFill>
                  <a:srgbClr val="F600AA"/>
                </a:solidFill>
                <a:latin typeface="Calibri" pitchFamily="34" charset="0"/>
              </a:rPr>
            </a:br>
            <a:endParaRPr lang="fr-FR" sz="2800" b="1">
              <a:solidFill>
                <a:srgbClr val="F600AA"/>
              </a:solidFill>
              <a:latin typeface="Calibri" pitchFamily="34" charset="0"/>
            </a:endParaRPr>
          </a:p>
        </p:txBody>
      </p:sp>
      <p:sp>
        <p:nvSpPr>
          <p:cNvPr id="35843" name="Rectangle 4"/>
          <p:cNvSpPr>
            <a:spLocks noChangeArrowheads="1"/>
          </p:cNvSpPr>
          <p:nvPr/>
        </p:nvSpPr>
        <p:spPr bwMode="auto">
          <a:xfrm>
            <a:off x="901700" y="1173163"/>
            <a:ext cx="7664450" cy="4359275"/>
          </a:xfrm>
          <a:prstGeom prst="rect">
            <a:avLst/>
          </a:prstGeom>
          <a:noFill/>
          <a:ln w="9525">
            <a:noFill/>
            <a:miter lim="800000"/>
            <a:headEnd/>
            <a:tailEnd/>
          </a:ln>
        </p:spPr>
        <p:txBody>
          <a:bodyPr anchor="ctr">
            <a:spAutoFit/>
          </a:bodyPr>
          <a:lstStyle/>
          <a:p>
            <a:pPr>
              <a:tabLst>
                <a:tab pos="685800" algn="l"/>
              </a:tabLst>
            </a:pPr>
            <a:r>
              <a:rPr lang="fr-FR" sz="2000" i="1"/>
              <a:t>Deux académie choisissent l’entrée par un objet d’étude (Versailles, Grenoble)</a:t>
            </a:r>
          </a:p>
          <a:p>
            <a:pPr>
              <a:tabLst>
                <a:tab pos="685800" algn="l"/>
              </a:tabLst>
            </a:pPr>
            <a:r>
              <a:rPr lang="fr-FR" sz="2000" i="1"/>
              <a:t>Deux académies choisissent de rentrer par les thèmes (Caen, Nancy)</a:t>
            </a:r>
            <a:endParaRPr lang="fr-FR" sz="2000"/>
          </a:p>
          <a:p>
            <a:pPr algn="just">
              <a:tabLst>
                <a:tab pos="685800" algn="l"/>
              </a:tabLst>
            </a:pPr>
            <a:r>
              <a:rPr lang="fr-FR" sz="2000"/>
              <a:t>Un binôme d’IGEN référents  (groupe premier degré et groupe disciplinaire) sera désigné pour suivre l’avancement d’une académie. Il rendra compte aux collègues de l’avancement de l’écriture des ressources, fera remonter les questionnements des groupes d’experts lorsque le questionnement interrogera plus spécifiquement une discipline.</a:t>
            </a:r>
          </a:p>
          <a:p>
            <a:pPr algn="just">
              <a:tabLst>
                <a:tab pos="685800" algn="l"/>
              </a:tabLst>
            </a:pPr>
            <a:r>
              <a:rPr lang="fr-FR" sz="2000"/>
              <a:t>Versailles Anne Smizack</a:t>
            </a:r>
          </a:p>
          <a:p>
            <a:pPr algn="just">
              <a:tabLst>
                <a:tab pos="685800" algn="l"/>
              </a:tabLst>
            </a:pPr>
            <a:r>
              <a:rPr lang="fr-FR" sz="2000"/>
              <a:t>Grenoble Samuel Viollin</a:t>
            </a:r>
          </a:p>
          <a:p>
            <a:pPr algn="just">
              <a:tabLst>
                <a:tab pos="685800" algn="l"/>
              </a:tabLst>
            </a:pPr>
            <a:r>
              <a:rPr lang="fr-FR" sz="2000"/>
              <a:t>Caen Monique Dupuis</a:t>
            </a:r>
          </a:p>
          <a:p>
            <a:pPr algn="just">
              <a:tabLst>
                <a:tab pos="685800" algn="l"/>
              </a:tabLst>
            </a:pPr>
            <a:r>
              <a:rPr lang="fr-FR" sz="2000"/>
              <a:t>Toulouse Monique/Anne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3F4B37AF-6827-4CC6-9DD8-3E96739036ED}" type="slidenum">
              <a:rPr lang="fr-FR" sz="1000" b="1">
                <a:solidFill>
                  <a:srgbClr val="404040"/>
                </a:solidFill>
                <a:latin typeface="+mn-lt"/>
              </a:rPr>
              <a:pPr algn="r" defTabSz="457200">
                <a:defRPr/>
              </a:pPr>
              <a:t>12</a:t>
            </a:fld>
            <a:endParaRPr lang="fr-FR" sz="1000" b="1">
              <a:solidFill>
                <a:srgbClr val="404040"/>
              </a:solidFill>
              <a:latin typeface="+mn-lt"/>
            </a:endParaRPr>
          </a:p>
        </p:txBody>
      </p:sp>
      <p:sp>
        <p:nvSpPr>
          <p:cNvPr id="37890" name="Text Box 3"/>
          <p:cNvSpPr txBox="1">
            <a:spLocks noChangeArrowheads="1"/>
          </p:cNvSpPr>
          <p:nvPr/>
        </p:nvSpPr>
        <p:spPr bwMode="auto">
          <a:xfrm>
            <a:off x="957263" y="1414463"/>
            <a:ext cx="7986712" cy="3416300"/>
          </a:xfrm>
          <a:prstGeom prst="rect">
            <a:avLst/>
          </a:prstGeom>
          <a:noFill/>
          <a:ln w="9525">
            <a:noFill/>
            <a:miter lim="800000"/>
            <a:headEnd/>
            <a:tailEnd/>
          </a:ln>
        </p:spPr>
        <p:txBody>
          <a:bodyPr>
            <a:spAutoFit/>
          </a:bodyPr>
          <a:lstStyle/>
          <a:p>
            <a:pPr>
              <a:spcBef>
                <a:spcPct val="50000"/>
              </a:spcBef>
            </a:pPr>
            <a:r>
              <a:rPr lang="fr-FR" sz="2400" b="1"/>
              <a:t>Les premiers éléments, même partiels, sont attendus à partir de fin janvier.</a:t>
            </a:r>
          </a:p>
          <a:p>
            <a:pPr>
              <a:spcBef>
                <a:spcPct val="50000"/>
              </a:spcBef>
            </a:pPr>
            <a:endParaRPr lang="fr-FR" sz="2400" b="1"/>
          </a:p>
          <a:p>
            <a:pPr>
              <a:spcBef>
                <a:spcPct val="50000"/>
              </a:spcBef>
            </a:pPr>
            <a:r>
              <a:rPr lang="fr-FR" sz="2400" b="1"/>
              <a:t>La livraison des ressources rédigées est attendue fin mars 2016</a:t>
            </a:r>
          </a:p>
          <a:p>
            <a:pPr>
              <a:spcBef>
                <a:spcPct val="50000"/>
              </a:spcBef>
            </a:pPr>
            <a:endParaRPr lang="fr-FR" sz="2400" b="1"/>
          </a:p>
          <a:p>
            <a:pPr algn="r">
              <a:spcBef>
                <a:spcPct val="50000"/>
              </a:spcBef>
            </a:pPr>
            <a:r>
              <a:rPr lang="fr-FR" sz="2400" b="1" i="1">
                <a:solidFill>
                  <a:schemeClr val="hlink"/>
                </a:solidFill>
              </a:rPr>
              <a:t>Bon courage à toutes les équipes</a:t>
            </a:r>
          </a:p>
        </p:txBody>
      </p:sp>
      <p:sp>
        <p:nvSpPr>
          <p:cNvPr id="37891" name="Titre 6"/>
          <p:cNvSpPr>
            <a:spLocks/>
          </p:cNvSpPr>
          <p:nvPr/>
        </p:nvSpPr>
        <p:spPr bwMode="auto">
          <a:xfrm>
            <a:off x="920750" y="604838"/>
            <a:ext cx="8223250" cy="633412"/>
          </a:xfrm>
          <a:prstGeom prst="rect">
            <a:avLst/>
          </a:prstGeom>
          <a:noFill/>
          <a:ln w="9525">
            <a:noFill/>
            <a:miter lim="800000"/>
            <a:headEnd/>
            <a:tailEnd/>
          </a:ln>
        </p:spPr>
        <p:txBody>
          <a:bodyPr anchor="ctr"/>
          <a:lstStyle/>
          <a:p>
            <a:pPr defTabSz="457200"/>
            <a:r>
              <a:rPr lang="fr-FR" sz="2400" b="1">
                <a:solidFill>
                  <a:srgbClr val="F600AA"/>
                </a:solidFill>
                <a:latin typeface="Calibri" pitchFamily="34" charset="0"/>
              </a:rPr>
              <a:t>Calendrier</a:t>
            </a:r>
            <a:br>
              <a:rPr lang="fr-FR" sz="2400" b="1">
                <a:solidFill>
                  <a:srgbClr val="F600AA"/>
                </a:solidFill>
                <a:latin typeface="Calibri" pitchFamily="34" charset="0"/>
              </a:rPr>
            </a:br>
            <a:endParaRPr lang="fr-FR" sz="2800" b="1">
              <a:solidFill>
                <a:srgbClr val="F600AA"/>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344C1B85-C68E-4FE0-9890-F3D5509A7283}" type="slidenum">
              <a:rPr lang="fr-FR" sz="1000" b="1">
                <a:solidFill>
                  <a:srgbClr val="404040"/>
                </a:solidFill>
                <a:latin typeface="+mn-lt"/>
              </a:rPr>
              <a:pPr algn="r" defTabSz="457200">
                <a:defRPr/>
              </a:pPr>
              <a:t>2</a:t>
            </a:fld>
            <a:endParaRPr lang="fr-FR" sz="1000" b="1">
              <a:solidFill>
                <a:srgbClr val="404040"/>
              </a:solidFill>
              <a:latin typeface="+mn-lt"/>
            </a:endParaRPr>
          </a:p>
        </p:txBody>
      </p:sp>
      <p:sp>
        <p:nvSpPr>
          <p:cNvPr id="17410" name="Titre 6"/>
          <p:cNvSpPr>
            <a:spLocks/>
          </p:cNvSpPr>
          <p:nvPr/>
        </p:nvSpPr>
        <p:spPr bwMode="auto">
          <a:xfrm>
            <a:off x="833438" y="190500"/>
            <a:ext cx="7593012" cy="1890713"/>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Recommandations pour l’écriture des ressources du </a:t>
            </a:r>
            <a:r>
              <a:rPr lang="fr-FR" sz="4800" b="1">
                <a:solidFill>
                  <a:srgbClr val="F600AA"/>
                </a:solidFill>
                <a:latin typeface="Calibri" pitchFamily="34" charset="0"/>
              </a:rPr>
              <a:t>cycle 3</a:t>
            </a:r>
          </a:p>
        </p:txBody>
      </p:sp>
      <p:sp>
        <p:nvSpPr>
          <p:cNvPr id="17411" name="Text Box 7"/>
          <p:cNvSpPr txBox="1">
            <a:spLocks noChangeArrowheads="1"/>
          </p:cNvSpPr>
          <p:nvPr/>
        </p:nvSpPr>
        <p:spPr bwMode="auto">
          <a:xfrm>
            <a:off x="885825" y="2736850"/>
            <a:ext cx="7986713" cy="2740025"/>
          </a:xfrm>
          <a:prstGeom prst="rect">
            <a:avLst/>
          </a:prstGeom>
          <a:noFill/>
          <a:ln w="9525">
            <a:noFill/>
            <a:miter lim="800000"/>
            <a:headEnd/>
            <a:tailEnd/>
          </a:ln>
        </p:spPr>
        <p:txBody>
          <a:bodyPr>
            <a:spAutoFit/>
          </a:bodyPr>
          <a:lstStyle/>
          <a:p>
            <a:pPr marL="342900" indent="-342900">
              <a:buFontTx/>
              <a:buAutoNum type="arabicPeriod"/>
              <a:defRPr/>
            </a:pPr>
            <a:r>
              <a:rPr lang="fr-FR" sz="2400" b="1" dirty="0"/>
              <a:t>Inscrire dans l’écriture des ressources la continuité du cycle.</a:t>
            </a:r>
          </a:p>
          <a:p>
            <a:pPr marL="342900" indent="-342900">
              <a:defRPr/>
            </a:pPr>
            <a:endParaRPr lang="fr-FR" sz="2400" b="1" dirty="0"/>
          </a:p>
          <a:p>
            <a:pPr marL="342900" indent="22225" algn="just">
              <a:defRPr/>
            </a:pPr>
            <a:r>
              <a:rPr lang="fr-FR" sz="2000" dirty="0"/>
              <a:t>Cela impose de traiter les quatre thèmes à l’école et au collège.</a:t>
            </a:r>
          </a:p>
          <a:p>
            <a:pPr marL="342900" indent="-342900" algn="just">
              <a:defRPr/>
            </a:pPr>
            <a:endParaRPr lang="fr-FR" sz="2000" dirty="0"/>
          </a:p>
          <a:p>
            <a:pPr marL="342900" indent="-342900" algn="just">
              <a:defRPr/>
            </a:pPr>
            <a:endParaRPr lang="fr-FR" altLang="ja-JP" sz="2000" dirty="0">
              <a:ea typeface="ＭＳ Ｐゴシック"/>
              <a:cs typeface="ＭＳ Ｐゴシック"/>
            </a:endParaRPr>
          </a:p>
          <a:p>
            <a:pPr marL="342900" indent="-342900" algn="just">
              <a:defRPr/>
            </a:pPr>
            <a:r>
              <a:rPr lang="fr-FR" altLang="ja-JP" sz="2000" dirty="0">
                <a:ea typeface="ＭＳ Ｐゴシック"/>
                <a:cs typeface="ＭＳ Ｐゴシック"/>
              </a:rPr>
              <a:t>.</a:t>
            </a:r>
          </a:p>
          <a:p>
            <a:pPr marL="342900" indent="-342900">
              <a:defRPr/>
            </a:pPr>
            <a:endParaRPr lang="fr-F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F28BDDBF-030B-4E33-86D7-C19CEF13B49A}" type="slidenum">
              <a:rPr lang="fr-FR" sz="1000" b="1">
                <a:solidFill>
                  <a:srgbClr val="404040"/>
                </a:solidFill>
                <a:latin typeface="+mn-lt"/>
              </a:rPr>
              <a:pPr algn="r" defTabSz="457200">
                <a:defRPr/>
              </a:pPr>
              <a:t>3</a:t>
            </a:fld>
            <a:endParaRPr lang="fr-FR" sz="1000" b="1">
              <a:solidFill>
                <a:srgbClr val="404040"/>
              </a:solidFill>
              <a:latin typeface="+mn-lt"/>
            </a:endParaRPr>
          </a:p>
        </p:txBody>
      </p:sp>
      <p:sp>
        <p:nvSpPr>
          <p:cNvPr id="19458" name="Titre 6"/>
          <p:cNvSpPr>
            <a:spLocks/>
          </p:cNvSpPr>
          <p:nvPr/>
        </p:nvSpPr>
        <p:spPr bwMode="auto">
          <a:xfrm>
            <a:off x="833438" y="190500"/>
            <a:ext cx="7780337" cy="1004888"/>
          </a:xfrm>
          <a:prstGeom prst="rect">
            <a:avLst/>
          </a:prstGeom>
          <a:noFill/>
          <a:ln w="9525">
            <a:noFill/>
            <a:miter lim="800000"/>
            <a:headEnd/>
            <a:tailEnd/>
          </a:ln>
        </p:spPr>
        <p:txBody>
          <a:bodyPr anchor="ctr"/>
          <a:lstStyle/>
          <a:p>
            <a:pPr defTabSz="457200"/>
            <a:r>
              <a:rPr lang="fr-FR" sz="2800" b="1" dirty="0">
                <a:solidFill>
                  <a:srgbClr val="F600AA"/>
                </a:solidFill>
                <a:latin typeface="Calibri" pitchFamily="34" charset="0"/>
              </a:rPr>
              <a:t>Recommandations pour l’écriture des ressources du </a:t>
            </a:r>
            <a:r>
              <a:rPr lang="fr-FR" sz="4000" b="1" dirty="0">
                <a:solidFill>
                  <a:srgbClr val="F600AA"/>
                </a:solidFill>
                <a:latin typeface="Calibri" pitchFamily="34" charset="0"/>
              </a:rPr>
              <a:t>cycle 3</a:t>
            </a:r>
            <a:r>
              <a:rPr lang="fr-FR" sz="2800" b="1" dirty="0">
                <a:solidFill>
                  <a:srgbClr val="F600AA"/>
                </a:solidFill>
                <a:latin typeface="Calibri" pitchFamily="34" charset="0"/>
              </a:rPr>
              <a:t/>
            </a:r>
            <a:br>
              <a:rPr lang="fr-FR" sz="2800" b="1" dirty="0">
                <a:solidFill>
                  <a:srgbClr val="F600AA"/>
                </a:solidFill>
                <a:latin typeface="Calibri" pitchFamily="34" charset="0"/>
              </a:rPr>
            </a:br>
            <a:endParaRPr lang="fr-FR" sz="2800" b="1" dirty="0">
              <a:solidFill>
                <a:srgbClr val="F600AA"/>
              </a:solidFill>
              <a:latin typeface="Calibri" pitchFamily="34" charset="0"/>
            </a:endParaRPr>
          </a:p>
        </p:txBody>
      </p:sp>
      <p:sp>
        <p:nvSpPr>
          <p:cNvPr id="19459" name="Text Box 4"/>
          <p:cNvSpPr txBox="1">
            <a:spLocks noChangeArrowheads="1"/>
          </p:cNvSpPr>
          <p:nvPr/>
        </p:nvSpPr>
        <p:spPr bwMode="auto">
          <a:xfrm>
            <a:off x="838200" y="1098550"/>
            <a:ext cx="7715250" cy="4384675"/>
          </a:xfrm>
          <a:prstGeom prst="rect">
            <a:avLst/>
          </a:prstGeom>
          <a:noFill/>
          <a:ln w="9525">
            <a:noFill/>
            <a:miter lim="800000"/>
            <a:headEnd/>
            <a:tailEnd/>
          </a:ln>
        </p:spPr>
        <p:txBody>
          <a:bodyPr>
            <a:spAutoFit/>
          </a:bodyPr>
          <a:lstStyle/>
          <a:p>
            <a:pPr>
              <a:buFontTx/>
              <a:buAutoNum type="arabicPeriod" startAt="2"/>
            </a:pPr>
            <a:r>
              <a:rPr lang="fr-FR" sz="2400" b="1"/>
              <a:t> Affirmer quelques grands principes pour l’organisation de l’enseignement de sciences et technologie</a:t>
            </a:r>
          </a:p>
          <a:p>
            <a:endParaRPr lang="fr-FR" sz="2400" b="1"/>
          </a:p>
          <a:p>
            <a:pPr marL="800100" lvl="1" indent="-342900">
              <a:buFont typeface="Arial" charset="0"/>
              <a:buChar char="•"/>
            </a:pPr>
            <a:r>
              <a:rPr lang="fr-FR" sz="2400" b="1"/>
              <a:t>En CM1-CM2, couverture des quatre thèmes et cohérence dans la construction des concepts</a:t>
            </a:r>
          </a:p>
          <a:p>
            <a:pPr marL="800100" lvl="1" indent="-342900">
              <a:buFont typeface="Arial" charset="0"/>
              <a:buChar char="•"/>
            </a:pPr>
            <a:r>
              <a:rPr lang="fr-FR" sz="2400" b="1"/>
              <a:t>En 6</a:t>
            </a:r>
            <a:r>
              <a:rPr lang="fr-FR" sz="2400" b="1" baseline="30000"/>
              <a:t>ème</a:t>
            </a:r>
            <a:r>
              <a:rPr lang="fr-FR" sz="2400" b="1"/>
              <a:t>, approche interdisciplinaire et croisements disciplinaires</a:t>
            </a:r>
          </a:p>
          <a:p>
            <a:endParaRPr lang="fr-FR" sz="1200" b="1"/>
          </a:p>
          <a:p>
            <a:r>
              <a:rPr lang="fr-FR"/>
              <a:t>Même si un ou deux champs disciplinaires semblent prédominer dans un thème du programme, on veillera à identifier ce que chacun des autres champs apporte pour traiter tous les aspects inhérents à ce thème.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250B58C9-0B5B-46FC-85B4-8A9EAE1957AD}" type="slidenum">
              <a:rPr lang="fr-FR" sz="1000" b="1">
                <a:solidFill>
                  <a:srgbClr val="404040"/>
                </a:solidFill>
                <a:latin typeface="+mn-lt"/>
              </a:rPr>
              <a:pPr algn="r" defTabSz="457200">
                <a:defRPr/>
              </a:pPr>
              <a:t>4</a:t>
            </a:fld>
            <a:endParaRPr lang="fr-FR" sz="1000" b="1">
              <a:solidFill>
                <a:srgbClr val="404040"/>
              </a:solidFill>
              <a:latin typeface="+mn-lt"/>
            </a:endParaRPr>
          </a:p>
        </p:txBody>
      </p:sp>
      <p:sp>
        <p:nvSpPr>
          <p:cNvPr id="21506" name="Titre 6"/>
          <p:cNvSpPr>
            <a:spLocks/>
          </p:cNvSpPr>
          <p:nvPr/>
        </p:nvSpPr>
        <p:spPr bwMode="auto">
          <a:xfrm>
            <a:off x="833438" y="190500"/>
            <a:ext cx="7780337" cy="1004888"/>
          </a:xfrm>
          <a:prstGeom prst="rect">
            <a:avLst/>
          </a:prstGeom>
          <a:noFill/>
          <a:ln w="9525">
            <a:noFill/>
            <a:miter lim="800000"/>
            <a:headEnd/>
            <a:tailEnd/>
          </a:ln>
        </p:spPr>
        <p:txBody>
          <a:bodyPr anchor="ctr"/>
          <a:lstStyle/>
          <a:p>
            <a:pPr defTabSz="457200"/>
            <a:r>
              <a:rPr lang="fr-FR" sz="2800" b="1" dirty="0">
                <a:solidFill>
                  <a:srgbClr val="F600AA"/>
                </a:solidFill>
                <a:latin typeface="Calibri" pitchFamily="34" charset="0"/>
              </a:rPr>
              <a:t>Recommandations pour l’écriture des ressources du </a:t>
            </a:r>
            <a:r>
              <a:rPr lang="fr-FR" sz="4000" b="1" dirty="0">
                <a:solidFill>
                  <a:srgbClr val="F600AA"/>
                </a:solidFill>
                <a:latin typeface="Calibri" pitchFamily="34" charset="0"/>
              </a:rPr>
              <a:t>cycle 3</a:t>
            </a:r>
            <a:r>
              <a:rPr lang="fr-FR" sz="2800" b="1" dirty="0">
                <a:solidFill>
                  <a:srgbClr val="F600AA"/>
                </a:solidFill>
                <a:latin typeface="Calibri" pitchFamily="34" charset="0"/>
              </a:rPr>
              <a:t/>
            </a:r>
            <a:br>
              <a:rPr lang="fr-FR" sz="2800" b="1" dirty="0">
                <a:solidFill>
                  <a:srgbClr val="F600AA"/>
                </a:solidFill>
                <a:latin typeface="Calibri" pitchFamily="34" charset="0"/>
              </a:rPr>
            </a:br>
            <a:endParaRPr lang="fr-FR" sz="2800" b="1" dirty="0">
              <a:solidFill>
                <a:srgbClr val="F600AA"/>
              </a:solidFill>
              <a:latin typeface="Calibri" pitchFamily="34" charset="0"/>
            </a:endParaRPr>
          </a:p>
        </p:txBody>
      </p:sp>
      <p:sp>
        <p:nvSpPr>
          <p:cNvPr id="21507" name="Text Box 5"/>
          <p:cNvSpPr txBox="1">
            <a:spLocks noChangeArrowheads="1"/>
          </p:cNvSpPr>
          <p:nvPr/>
        </p:nvSpPr>
        <p:spPr bwMode="auto">
          <a:xfrm>
            <a:off x="885825" y="1114425"/>
            <a:ext cx="7543800" cy="4032250"/>
          </a:xfrm>
          <a:prstGeom prst="rect">
            <a:avLst/>
          </a:prstGeom>
          <a:noFill/>
          <a:ln w="9525">
            <a:noFill/>
            <a:miter lim="800000"/>
            <a:headEnd/>
            <a:tailEnd/>
          </a:ln>
        </p:spPr>
        <p:txBody>
          <a:bodyPr>
            <a:spAutoFit/>
          </a:bodyPr>
          <a:lstStyle/>
          <a:p>
            <a:pPr indent="14288" algn="just">
              <a:buFontTx/>
              <a:buAutoNum type="arabicPeriod" startAt="3"/>
            </a:pPr>
            <a:r>
              <a:rPr lang="fr-FR" sz="2400" b="1"/>
              <a:t> Intégrer les préoccupations environnementales et le respect des valeurs citoyennes aux contenus d’enseignement</a:t>
            </a:r>
          </a:p>
          <a:p>
            <a:pPr indent="14288"/>
            <a:endParaRPr lang="fr-FR" sz="2000"/>
          </a:p>
          <a:p>
            <a:pPr indent="14288" algn="just">
              <a:buFontTx/>
              <a:buAutoNum type="arabicPeriod" startAt="4"/>
            </a:pPr>
            <a:r>
              <a:rPr lang="fr-FR" sz="2400" b="1"/>
              <a:t> Proposer des supports d’enseignement choisis dans l’environnement familier des écoliers et des collégiens</a:t>
            </a:r>
          </a:p>
          <a:p>
            <a:pPr indent="14288" algn="just">
              <a:buFontTx/>
              <a:buAutoNum type="arabicPeriod" startAt="4"/>
            </a:pPr>
            <a:endParaRPr lang="fr-FR" sz="2000"/>
          </a:p>
          <a:p>
            <a:pPr indent="14288" algn="just"/>
            <a:r>
              <a:rPr lang="fr-FR" sz="2000"/>
              <a:t>La rédaction des documents ressources, et de façon générale les contenus d’enseignements, doivent choisir des supports qui concernent les écoliers et les collégiens.</a:t>
            </a:r>
          </a:p>
          <a:p>
            <a:pPr indent="14288"/>
            <a:endParaRPr lang="fr-FR" sz="1200" b="1"/>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14EA1646-A06E-4860-8C77-20ABF7E1E5B1}" type="slidenum">
              <a:rPr lang="fr-FR" sz="1000" b="1">
                <a:solidFill>
                  <a:srgbClr val="404040"/>
                </a:solidFill>
                <a:latin typeface="+mn-lt"/>
              </a:rPr>
              <a:pPr algn="r" defTabSz="457200">
                <a:defRPr/>
              </a:pPr>
              <a:t>5</a:t>
            </a:fld>
            <a:endParaRPr lang="fr-FR" sz="1000" b="1">
              <a:solidFill>
                <a:srgbClr val="404040"/>
              </a:solidFill>
              <a:latin typeface="+mn-lt"/>
            </a:endParaRPr>
          </a:p>
        </p:txBody>
      </p:sp>
      <p:sp>
        <p:nvSpPr>
          <p:cNvPr id="23554" name="Text Box 3"/>
          <p:cNvSpPr txBox="1">
            <a:spLocks noChangeArrowheads="1"/>
          </p:cNvSpPr>
          <p:nvPr/>
        </p:nvSpPr>
        <p:spPr bwMode="auto">
          <a:xfrm>
            <a:off x="833438" y="3111500"/>
            <a:ext cx="7900987" cy="1385888"/>
          </a:xfrm>
          <a:prstGeom prst="rect">
            <a:avLst/>
          </a:prstGeom>
          <a:noFill/>
          <a:ln w="9525">
            <a:noFill/>
            <a:miter lim="800000"/>
            <a:headEnd/>
            <a:tailEnd/>
          </a:ln>
        </p:spPr>
        <p:txBody>
          <a:bodyPr>
            <a:spAutoFit/>
          </a:bodyPr>
          <a:lstStyle/>
          <a:p>
            <a:pPr algn="just"/>
            <a:r>
              <a:rPr lang="fr-FR" sz="2400"/>
              <a:t>Pour intégrer ces réflexions, le groupe d’IGEN propose de travailler sur des </a:t>
            </a:r>
            <a:r>
              <a:rPr lang="fr-FR" sz="2400" b="1"/>
              <a:t>progressions de cycle</a:t>
            </a:r>
            <a:r>
              <a:rPr lang="fr-FR" sz="2400"/>
              <a:t> ancrées sur la </a:t>
            </a:r>
            <a:r>
              <a:rPr lang="fr-FR" sz="2400" b="1"/>
              <a:t>construction des compétences</a:t>
            </a:r>
          </a:p>
          <a:p>
            <a:pPr algn="just"/>
            <a:endParaRPr lang="fr-FR" sz="1200"/>
          </a:p>
        </p:txBody>
      </p:sp>
      <p:sp>
        <p:nvSpPr>
          <p:cNvPr id="23555" name="Titre 6"/>
          <p:cNvSpPr>
            <a:spLocks/>
          </p:cNvSpPr>
          <p:nvPr/>
        </p:nvSpPr>
        <p:spPr bwMode="auto">
          <a:xfrm>
            <a:off x="833438" y="725488"/>
            <a:ext cx="7780337" cy="1482725"/>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Recommandations pour l’écriture des ressources  du </a:t>
            </a:r>
            <a:r>
              <a:rPr lang="fr-FR" sz="4000" b="1">
                <a:solidFill>
                  <a:srgbClr val="F600AA"/>
                </a:solidFill>
                <a:latin typeface="Calibri" pitchFamily="34" charset="0"/>
              </a:rPr>
              <a:t>cycle 3</a:t>
            </a:r>
            <a:r>
              <a:rPr lang="fr-FR" sz="2800" b="1">
                <a:solidFill>
                  <a:srgbClr val="F600AA"/>
                </a:solidFill>
                <a:latin typeface="Calibri" pitchFamily="34" charset="0"/>
              </a:rPr>
              <a:t/>
            </a:r>
            <a:br>
              <a:rPr lang="fr-FR" sz="2800" b="1">
                <a:solidFill>
                  <a:srgbClr val="F600AA"/>
                </a:solidFill>
                <a:latin typeface="Calibri" pitchFamily="34" charset="0"/>
              </a:rPr>
            </a:br>
            <a:endParaRPr lang="fr-FR" sz="2800" b="1">
              <a:solidFill>
                <a:srgbClr val="F600AA"/>
              </a:solidFill>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981ADDF9-4DC3-430C-96B7-8B9C382464F2}" type="slidenum">
              <a:rPr lang="fr-FR" sz="1000" b="1">
                <a:solidFill>
                  <a:srgbClr val="404040"/>
                </a:solidFill>
                <a:latin typeface="+mn-lt"/>
              </a:rPr>
              <a:pPr algn="r" defTabSz="457200">
                <a:defRPr/>
              </a:pPr>
              <a:t>6</a:t>
            </a:fld>
            <a:endParaRPr lang="fr-FR" sz="1000" b="1">
              <a:solidFill>
                <a:srgbClr val="404040"/>
              </a:solidFill>
              <a:latin typeface="+mn-lt"/>
            </a:endParaRPr>
          </a:p>
        </p:txBody>
      </p:sp>
      <p:sp>
        <p:nvSpPr>
          <p:cNvPr id="25602" name="Titre 6"/>
          <p:cNvSpPr>
            <a:spLocks/>
          </p:cNvSpPr>
          <p:nvPr/>
        </p:nvSpPr>
        <p:spPr bwMode="auto">
          <a:xfrm>
            <a:off x="833438" y="473075"/>
            <a:ext cx="7780337" cy="1400175"/>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Recommandations pour l’écriture des ressources du </a:t>
            </a:r>
            <a:r>
              <a:rPr lang="fr-FR" sz="4000" b="1">
                <a:solidFill>
                  <a:srgbClr val="F600AA"/>
                </a:solidFill>
                <a:latin typeface="Calibri" pitchFamily="34" charset="0"/>
              </a:rPr>
              <a:t>cycle 3</a:t>
            </a:r>
            <a:r>
              <a:rPr lang="fr-FR" sz="2800" b="1">
                <a:solidFill>
                  <a:srgbClr val="F600AA"/>
                </a:solidFill>
                <a:latin typeface="Calibri" pitchFamily="34" charset="0"/>
              </a:rPr>
              <a:t/>
            </a:r>
            <a:br>
              <a:rPr lang="fr-FR" sz="2800" b="1">
                <a:solidFill>
                  <a:srgbClr val="F600AA"/>
                </a:solidFill>
                <a:latin typeface="Calibri" pitchFamily="34" charset="0"/>
              </a:rPr>
            </a:br>
            <a:endParaRPr lang="fr-FR" sz="2800" b="1">
              <a:solidFill>
                <a:srgbClr val="F600AA"/>
              </a:solidFill>
              <a:latin typeface="Calibri" pitchFamily="34" charset="0"/>
            </a:endParaRPr>
          </a:p>
        </p:txBody>
      </p:sp>
      <p:sp>
        <p:nvSpPr>
          <p:cNvPr id="25603" name="Rectangle 4"/>
          <p:cNvSpPr>
            <a:spLocks noChangeArrowheads="1"/>
          </p:cNvSpPr>
          <p:nvPr/>
        </p:nvSpPr>
        <p:spPr bwMode="auto">
          <a:xfrm>
            <a:off x="985838" y="1989138"/>
            <a:ext cx="7121525" cy="3743325"/>
          </a:xfrm>
          <a:prstGeom prst="rect">
            <a:avLst/>
          </a:prstGeom>
          <a:noFill/>
          <a:ln w="9525">
            <a:noFill/>
            <a:miter lim="800000"/>
            <a:headEnd/>
            <a:tailEnd/>
          </a:ln>
        </p:spPr>
        <p:txBody>
          <a:bodyPr anchor="ctr">
            <a:spAutoFit/>
          </a:bodyPr>
          <a:lstStyle/>
          <a:p>
            <a:pPr marL="342900" indent="-342900">
              <a:buFontTx/>
              <a:buChar char="-"/>
              <a:tabLst>
                <a:tab pos="685800" algn="l"/>
              </a:tabLst>
            </a:pPr>
            <a:r>
              <a:rPr lang="fr-FR" sz="2400"/>
              <a:t>Des ressources scientifiques pour le professeur pour l’actualisation des connaissances notionnelles et didactiques</a:t>
            </a:r>
          </a:p>
          <a:p>
            <a:pPr marL="342900" indent="-342900">
              <a:buFontTx/>
              <a:buChar char="-"/>
              <a:tabLst>
                <a:tab pos="685800" algn="l"/>
              </a:tabLst>
            </a:pPr>
            <a:r>
              <a:rPr lang="fr-FR" sz="2400"/>
              <a:t>Diversification des démarches et des approches</a:t>
            </a:r>
          </a:p>
          <a:p>
            <a:pPr marL="342900" indent="-342900">
              <a:buFontTx/>
              <a:buChar char="-"/>
              <a:tabLst>
                <a:tab pos="685800" algn="l"/>
              </a:tabLst>
            </a:pPr>
            <a:r>
              <a:rPr lang="fr-FR" sz="2400"/>
              <a:t>Place de l’expérimentation dans l’enseignement de Sciences et technologie</a:t>
            </a:r>
          </a:p>
          <a:p>
            <a:pPr marL="342900" indent="-342900">
              <a:buFontTx/>
              <a:buChar char="-"/>
              <a:tabLst>
                <a:tab pos="685800" algn="l"/>
              </a:tabLst>
            </a:pPr>
            <a:r>
              <a:rPr lang="fr-FR" sz="2400"/>
              <a:t>Explicitation des principes pédagogiques et didactiques qui ont présidé à la construction de la ressource. </a:t>
            </a:r>
          </a:p>
          <a:p>
            <a:pPr lvl="1">
              <a:tabLst>
                <a:tab pos="685800" algn="l"/>
              </a:tabLst>
            </a:pPr>
            <a:endParaRPr lang="fr-FR" sz="2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EB58F34E-A598-42CD-8C8F-30C002BFDF64}" type="slidenum">
              <a:rPr lang="fr-FR" sz="1000" b="1">
                <a:solidFill>
                  <a:srgbClr val="404040"/>
                </a:solidFill>
                <a:latin typeface="+mn-lt"/>
              </a:rPr>
              <a:pPr algn="r" defTabSz="457200">
                <a:defRPr/>
              </a:pPr>
              <a:t>7</a:t>
            </a:fld>
            <a:endParaRPr lang="fr-FR" sz="1000" b="1">
              <a:solidFill>
                <a:srgbClr val="404040"/>
              </a:solidFill>
              <a:latin typeface="+mn-lt"/>
            </a:endParaRPr>
          </a:p>
        </p:txBody>
      </p:sp>
      <p:sp>
        <p:nvSpPr>
          <p:cNvPr id="27650" name="Titre 6"/>
          <p:cNvSpPr>
            <a:spLocks/>
          </p:cNvSpPr>
          <p:nvPr/>
        </p:nvSpPr>
        <p:spPr bwMode="auto">
          <a:xfrm>
            <a:off x="1128713" y="1890713"/>
            <a:ext cx="6321425" cy="633412"/>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Pour lancer la réflexion…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1728E480-07F6-407B-A7D7-18D536B2F8BA}" type="slidenum">
              <a:rPr lang="fr-FR" sz="1000" b="1">
                <a:solidFill>
                  <a:srgbClr val="404040"/>
                </a:solidFill>
                <a:latin typeface="+mn-lt"/>
              </a:rPr>
              <a:pPr algn="r" defTabSz="457200">
                <a:defRPr/>
              </a:pPr>
              <a:t>8</a:t>
            </a:fld>
            <a:endParaRPr lang="fr-FR" sz="1000" b="1">
              <a:solidFill>
                <a:srgbClr val="404040"/>
              </a:solidFill>
              <a:latin typeface="+mn-lt"/>
            </a:endParaRPr>
          </a:p>
        </p:txBody>
      </p:sp>
      <p:sp>
        <p:nvSpPr>
          <p:cNvPr id="29698" name="Titre 6"/>
          <p:cNvSpPr>
            <a:spLocks/>
          </p:cNvSpPr>
          <p:nvPr/>
        </p:nvSpPr>
        <p:spPr bwMode="auto">
          <a:xfrm>
            <a:off x="704850" y="319088"/>
            <a:ext cx="8223250" cy="960437"/>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Un modèle existant : les modules de formation pour l’école primaire</a:t>
            </a:r>
          </a:p>
        </p:txBody>
      </p:sp>
      <p:sp>
        <p:nvSpPr>
          <p:cNvPr id="29699" name="Text Box 4"/>
          <p:cNvSpPr txBox="1">
            <a:spLocks noChangeArrowheads="1"/>
          </p:cNvSpPr>
          <p:nvPr/>
        </p:nvSpPr>
        <p:spPr bwMode="auto">
          <a:xfrm>
            <a:off x="1341438" y="1854200"/>
            <a:ext cx="7192962" cy="2986088"/>
          </a:xfrm>
          <a:prstGeom prst="rect">
            <a:avLst/>
          </a:prstGeom>
          <a:solidFill>
            <a:schemeClr val="bg1"/>
          </a:solidFill>
          <a:ln w="9525">
            <a:noFill/>
            <a:miter lim="800000"/>
            <a:headEnd/>
            <a:tailEnd/>
          </a:ln>
        </p:spPr>
        <p:txBody>
          <a:bodyPr>
            <a:spAutoFit/>
          </a:bodyPr>
          <a:lstStyle/>
          <a:p>
            <a:pPr marL="342900" indent="-342900">
              <a:buFontTx/>
              <a:buChar char="-"/>
              <a:defRPr/>
            </a:pPr>
            <a:r>
              <a:rPr lang="fr-FR" sz="2400" dirty="0"/>
              <a:t>Rappel des connaissances nécessaires pour le professeur</a:t>
            </a:r>
          </a:p>
          <a:p>
            <a:pPr marL="342900" indent="-342900">
              <a:buFontTx/>
              <a:buChar char="-"/>
              <a:defRPr/>
            </a:pPr>
            <a:r>
              <a:rPr lang="fr-FR" sz="2400" dirty="0"/>
              <a:t>Un exemple de séquence possible</a:t>
            </a:r>
          </a:p>
          <a:p>
            <a:pPr marL="342900" indent="-342900">
              <a:buFontTx/>
              <a:buChar char="-"/>
              <a:defRPr/>
            </a:pPr>
            <a:r>
              <a:rPr lang="fr-FR" sz="2400" dirty="0"/>
              <a:t>Un focus sur une séance</a:t>
            </a:r>
          </a:p>
          <a:p>
            <a:pPr marL="342900" indent="-342900">
              <a:buFontTx/>
              <a:buChar char="-"/>
              <a:defRPr/>
            </a:pPr>
            <a:r>
              <a:rPr lang="fr-FR" sz="2400" dirty="0"/>
              <a:t>Un exemple possible de structuration des acquis dans le cahier de l’élève</a:t>
            </a:r>
          </a:p>
          <a:p>
            <a:pPr marL="342900" indent="-342900">
              <a:buFontTx/>
              <a:buChar char="-"/>
              <a:defRPr/>
            </a:pPr>
            <a:r>
              <a:rPr lang="fr-FR" sz="2400" dirty="0"/>
              <a:t>Une situation d’évaluation</a:t>
            </a:r>
          </a:p>
          <a:p>
            <a:pPr algn="just">
              <a:defRPr/>
            </a:pPr>
            <a:endParaRPr lang="fr-FR"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numéro de diapositive 4"/>
          <p:cNvSpPr txBox="1">
            <a:spLocks noGrp="1"/>
          </p:cNvSpPr>
          <p:nvPr/>
        </p:nvSpPr>
        <p:spPr bwMode="auto">
          <a:xfrm>
            <a:off x="8250238" y="6391275"/>
            <a:ext cx="350837" cy="365125"/>
          </a:xfrm>
          <a:prstGeom prst="rect">
            <a:avLst/>
          </a:prstGeom>
          <a:noFill/>
          <a:ln>
            <a:miter lim="800000"/>
            <a:headEnd/>
            <a:tailEnd/>
          </a:ln>
        </p:spPr>
        <p:txBody>
          <a:bodyPr anchor="ctr"/>
          <a:lstStyle/>
          <a:p>
            <a:pPr algn="r" defTabSz="457200">
              <a:defRPr/>
            </a:pPr>
            <a:fld id="{FF8584E4-D7E3-4E28-B356-ED7CF19CBE96}" type="slidenum">
              <a:rPr lang="fr-FR" sz="1000" b="1">
                <a:solidFill>
                  <a:srgbClr val="404040"/>
                </a:solidFill>
                <a:latin typeface="+mn-lt"/>
              </a:rPr>
              <a:pPr algn="r" defTabSz="457200">
                <a:defRPr/>
              </a:pPr>
              <a:t>9</a:t>
            </a:fld>
            <a:endParaRPr lang="fr-FR" sz="1000" b="1">
              <a:solidFill>
                <a:srgbClr val="404040"/>
              </a:solidFill>
              <a:latin typeface="+mn-lt"/>
            </a:endParaRPr>
          </a:p>
        </p:txBody>
      </p:sp>
      <p:sp>
        <p:nvSpPr>
          <p:cNvPr id="55" name="Pentagone 8"/>
          <p:cNvSpPr/>
          <p:nvPr/>
        </p:nvSpPr>
        <p:spPr>
          <a:xfrm>
            <a:off x="917575" y="2147888"/>
            <a:ext cx="8235950" cy="2114550"/>
          </a:xfrm>
          <a:prstGeom prst="homePlate">
            <a:avLst>
              <a:gd name="adj" fmla="val 27249"/>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457200" fontAlgn="auto">
              <a:spcBef>
                <a:spcPts val="0"/>
              </a:spcBef>
              <a:spcAft>
                <a:spcPts val="0"/>
              </a:spcAft>
              <a:defRPr/>
            </a:pPr>
            <a:endParaRPr lang="fr-FR" b="1">
              <a:solidFill>
                <a:schemeClr val="tx1"/>
              </a:solidFill>
            </a:endParaRPr>
          </a:p>
        </p:txBody>
      </p:sp>
      <p:sp>
        <p:nvSpPr>
          <p:cNvPr id="83" name="Virage 82"/>
          <p:cNvSpPr/>
          <p:nvPr/>
        </p:nvSpPr>
        <p:spPr>
          <a:xfrm rot="5400000">
            <a:off x="2262981" y="1016794"/>
            <a:ext cx="1274763" cy="1685925"/>
          </a:xfrm>
          <a:prstGeom prst="bentArrow">
            <a:avLst>
              <a:gd name="adj1" fmla="val 15099"/>
              <a:gd name="adj2" fmla="val 25000"/>
              <a:gd name="adj3" fmla="val 25000"/>
              <a:gd name="adj4" fmla="val 4375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457200" fontAlgn="auto">
              <a:spcBef>
                <a:spcPts val="0"/>
              </a:spcBef>
              <a:spcAft>
                <a:spcPts val="0"/>
              </a:spcAft>
              <a:defRPr/>
            </a:pPr>
            <a:endParaRPr lang="fr-FR" b="1">
              <a:solidFill>
                <a:schemeClr val="tx1"/>
              </a:solidFill>
            </a:endParaRPr>
          </a:p>
        </p:txBody>
      </p:sp>
      <p:sp>
        <p:nvSpPr>
          <p:cNvPr id="52" name="Rectangle à coins arrondis 51"/>
          <p:cNvSpPr/>
          <p:nvPr/>
        </p:nvSpPr>
        <p:spPr>
          <a:xfrm>
            <a:off x="2406650" y="4618038"/>
            <a:ext cx="2900363" cy="1095375"/>
          </a:xfrm>
          <a:prstGeom prst="roundRect">
            <a:avLst>
              <a:gd name="adj" fmla="val 7993"/>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defTabSz="457200">
              <a:defRPr/>
            </a:pPr>
            <a:r>
              <a:rPr lang="fr-FR" b="1">
                <a:solidFill>
                  <a:srgbClr val="FFFFFF"/>
                </a:solidFill>
              </a:rPr>
              <a:t>Supports d’enseignement</a:t>
            </a:r>
          </a:p>
        </p:txBody>
      </p:sp>
      <p:sp>
        <p:nvSpPr>
          <p:cNvPr id="53" name="Arrondir un rectangle avec un coin du même côté 52"/>
          <p:cNvSpPr/>
          <p:nvPr/>
        </p:nvSpPr>
        <p:spPr>
          <a:xfrm>
            <a:off x="1973263" y="1190625"/>
            <a:ext cx="1050925" cy="446088"/>
          </a:xfrm>
          <a:prstGeom prst="round2Same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457200" fontAlgn="auto">
              <a:spcBef>
                <a:spcPts val="0"/>
              </a:spcBef>
              <a:spcAft>
                <a:spcPts val="0"/>
              </a:spcAft>
              <a:defRPr/>
            </a:pPr>
            <a:r>
              <a:rPr lang="fr-FR" sz="1100" b="1" dirty="0"/>
              <a:t>Programme</a:t>
            </a:r>
          </a:p>
        </p:txBody>
      </p:sp>
      <p:sp>
        <p:nvSpPr>
          <p:cNvPr id="54" name="Arrondir un rectangle à un seul coin 53"/>
          <p:cNvSpPr/>
          <p:nvPr/>
        </p:nvSpPr>
        <p:spPr>
          <a:xfrm>
            <a:off x="941388" y="1519238"/>
            <a:ext cx="2082800" cy="2160587"/>
          </a:xfrm>
          <a:prstGeom prst="round1Rect">
            <a:avLst>
              <a:gd name="adj" fmla="val 4598"/>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fr-FR"/>
          </a:p>
        </p:txBody>
      </p:sp>
      <p:sp>
        <p:nvSpPr>
          <p:cNvPr id="56" name="Arrondir un rectangle avec un coin du même côté 55"/>
          <p:cNvSpPr/>
          <p:nvPr/>
        </p:nvSpPr>
        <p:spPr>
          <a:xfrm>
            <a:off x="941388" y="1182688"/>
            <a:ext cx="1116012" cy="446087"/>
          </a:xfrm>
          <a:prstGeom prst="round2Same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457200" fontAlgn="auto">
              <a:spcBef>
                <a:spcPts val="0"/>
              </a:spcBef>
              <a:spcAft>
                <a:spcPts val="0"/>
              </a:spcAft>
              <a:defRPr/>
            </a:pPr>
            <a:r>
              <a:rPr lang="fr-FR" sz="1100" b="1" dirty="0"/>
              <a:t>Compétences</a:t>
            </a:r>
          </a:p>
        </p:txBody>
      </p:sp>
      <p:sp>
        <p:nvSpPr>
          <p:cNvPr id="31752" name="Rectangle 58"/>
          <p:cNvSpPr>
            <a:spLocks noChangeArrowheads="1"/>
          </p:cNvSpPr>
          <p:nvPr/>
        </p:nvSpPr>
        <p:spPr bwMode="auto">
          <a:xfrm>
            <a:off x="2573338" y="4830763"/>
            <a:ext cx="1211262" cy="517525"/>
          </a:xfrm>
          <a:prstGeom prst="rect">
            <a:avLst/>
          </a:prstGeom>
          <a:noFill/>
          <a:ln w="9525">
            <a:noFill/>
            <a:miter lim="800000"/>
            <a:headEnd/>
            <a:tailEnd/>
          </a:ln>
        </p:spPr>
        <p:txBody>
          <a:bodyPr>
            <a:spAutoFit/>
          </a:bodyPr>
          <a:lstStyle/>
          <a:p>
            <a:pPr defTabSz="457200"/>
            <a:r>
              <a:rPr lang="fr-FR" sz="1400">
                <a:latin typeface="Calibri" pitchFamily="34" charset="0"/>
              </a:rPr>
              <a:t>Dossier documentaire</a:t>
            </a:r>
          </a:p>
        </p:txBody>
      </p:sp>
      <p:sp>
        <p:nvSpPr>
          <p:cNvPr id="31753" name="Rectangle 59"/>
          <p:cNvSpPr>
            <a:spLocks noChangeArrowheads="1"/>
          </p:cNvSpPr>
          <p:nvPr/>
        </p:nvSpPr>
        <p:spPr bwMode="auto">
          <a:xfrm>
            <a:off x="3825875" y="4905375"/>
            <a:ext cx="1468438" cy="304800"/>
          </a:xfrm>
          <a:prstGeom prst="rect">
            <a:avLst/>
          </a:prstGeom>
          <a:noFill/>
          <a:ln w="9525">
            <a:noFill/>
            <a:miter lim="800000"/>
            <a:headEnd/>
            <a:tailEnd/>
          </a:ln>
        </p:spPr>
        <p:txBody>
          <a:bodyPr>
            <a:spAutoFit/>
          </a:bodyPr>
          <a:lstStyle/>
          <a:p>
            <a:pPr defTabSz="457200"/>
            <a:r>
              <a:rPr lang="fr-FR" sz="1400">
                <a:latin typeface="Calibri" pitchFamily="34" charset="0"/>
              </a:rPr>
              <a:t>Support  matériel</a:t>
            </a:r>
          </a:p>
        </p:txBody>
      </p:sp>
      <p:sp>
        <p:nvSpPr>
          <p:cNvPr id="61" name="Ellipse 60"/>
          <p:cNvSpPr/>
          <p:nvPr/>
        </p:nvSpPr>
        <p:spPr>
          <a:xfrm>
            <a:off x="5875338" y="2462213"/>
            <a:ext cx="1362075" cy="1384300"/>
          </a:xfrm>
          <a:prstGeom prst="ellipse">
            <a:avLst/>
          </a:prstGeom>
          <a:solidFill>
            <a:srgbClr val="FF6699"/>
          </a:solidFill>
        </p:spPr>
        <p:style>
          <a:lnRef idx="1">
            <a:schemeClr val="accent1"/>
          </a:lnRef>
          <a:fillRef idx="3">
            <a:schemeClr val="accent1"/>
          </a:fillRef>
          <a:effectRef idx="2">
            <a:schemeClr val="accent1"/>
          </a:effectRef>
          <a:fontRef idx="minor">
            <a:schemeClr val="lt1"/>
          </a:fontRef>
        </p:style>
        <p:txBody>
          <a:bodyPr lIns="0" tIns="0" rIns="0" bIns="0" anchor="ctr"/>
          <a:lstStyle/>
          <a:p>
            <a:pPr algn="ctr" defTabSz="457200">
              <a:defRPr/>
            </a:pPr>
            <a:r>
              <a:rPr lang="fr-FR" sz="1200" b="1">
                <a:solidFill>
                  <a:srgbClr val="FFFFFF"/>
                </a:solidFill>
              </a:rPr>
              <a:t>Structuration des connaissances</a:t>
            </a:r>
          </a:p>
        </p:txBody>
      </p:sp>
      <p:sp>
        <p:nvSpPr>
          <p:cNvPr id="31755" name="Rectangle 73"/>
          <p:cNvSpPr>
            <a:spLocks noChangeArrowheads="1"/>
          </p:cNvSpPr>
          <p:nvPr/>
        </p:nvSpPr>
        <p:spPr bwMode="auto">
          <a:xfrm>
            <a:off x="992188" y="2152650"/>
            <a:ext cx="1987550" cy="581025"/>
          </a:xfrm>
          <a:prstGeom prst="rect">
            <a:avLst/>
          </a:prstGeom>
          <a:noFill/>
          <a:ln w="9525">
            <a:noFill/>
            <a:miter lim="800000"/>
            <a:headEnd/>
            <a:tailEnd/>
          </a:ln>
        </p:spPr>
        <p:txBody>
          <a:bodyPr>
            <a:spAutoFit/>
          </a:bodyPr>
          <a:lstStyle/>
          <a:p>
            <a:pPr algn="ctr" defTabSz="457200"/>
            <a:r>
              <a:rPr lang="fr-FR" sz="1600" b="1">
                <a:latin typeface="Calibri" pitchFamily="34" charset="0"/>
              </a:rPr>
              <a:t>Choix d’un objet d’étude</a:t>
            </a:r>
          </a:p>
        </p:txBody>
      </p:sp>
      <p:sp>
        <p:nvSpPr>
          <p:cNvPr id="75" name="Ellipse 74"/>
          <p:cNvSpPr/>
          <p:nvPr/>
        </p:nvSpPr>
        <p:spPr>
          <a:xfrm>
            <a:off x="7646988" y="2381250"/>
            <a:ext cx="1365250" cy="1385888"/>
          </a:xfrm>
          <a:prstGeom prst="ellipse">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lIns="0" tIns="0" rIns="0" bIns="0" anchor="ctr"/>
          <a:lstStyle/>
          <a:p>
            <a:pPr algn="ctr" defTabSz="457200" fontAlgn="auto">
              <a:spcBef>
                <a:spcPts val="0"/>
              </a:spcBef>
              <a:spcAft>
                <a:spcPts val="0"/>
              </a:spcAft>
              <a:defRPr/>
            </a:pPr>
            <a:r>
              <a:rPr lang="fr-FR" sz="1200" b="1" dirty="0"/>
              <a:t>Evaluation</a:t>
            </a:r>
            <a:br>
              <a:rPr lang="fr-FR" sz="1200" b="1" dirty="0"/>
            </a:br>
            <a:r>
              <a:rPr lang="fr-FR" sz="1200" b="1" dirty="0"/>
              <a:t>des acquis</a:t>
            </a:r>
          </a:p>
        </p:txBody>
      </p:sp>
      <p:sp>
        <p:nvSpPr>
          <p:cNvPr id="76" name="Flèche droite 30"/>
          <p:cNvSpPr/>
          <p:nvPr/>
        </p:nvSpPr>
        <p:spPr>
          <a:xfrm>
            <a:off x="7227888" y="2822575"/>
            <a:ext cx="496887" cy="644525"/>
          </a:xfrm>
          <a:prstGeom prst="rightArrow">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fr-FR"/>
          </a:p>
        </p:txBody>
      </p:sp>
      <p:sp>
        <p:nvSpPr>
          <p:cNvPr id="31758" name="ZoneTexte 50"/>
          <p:cNvSpPr txBox="1">
            <a:spLocks noChangeArrowheads="1"/>
          </p:cNvSpPr>
          <p:nvPr/>
        </p:nvSpPr>
        <p:spPr bwMode="auto">
          <a:xfrm>
            <a:off x="3571875" y="2125663"/>
            <a:ext cx="2706688" cy="282575"/>
          </a:xfrm>
          <a:prstGeom prst="rect">
            <a:avLst/>
          </a:prstGeom>
          <a:noFill/>
          <a:ln w="9525">
            <a:noFill/>
            <a:miter lim="800000"/>
            <a:headEnd/>
            <a:tailEnd/>
          </a:ln>
        </p:spPr>
        <p:txBody>
          <a:bodyPr>
            <a:spAutoFit/>
          </a:bodyPr>
          <a:lstStyle/>
          <a:p>
            <a:pPr algn="ctr" defTabSz="457200">
              <a:lnSpc>
                <a:spcPts val="1500"/>
              </a:lnSpc>
            </a:pPr>
            <a:r>
              <a:rPr lang="fr-FR" b="1">
                <a:latin typeface="Calibri" pitchFamily="34" charset="0"/>
              </a:rPr>
              <a:t>Situations de formation</a:t>
            </a:r>
          </a:p>
        </p:txBody>
      </p:sp>
      <p:sp>
        <p:nvSpPr>
          <p:cNvPr id="78" name="Virage 77"/>
          <p:cNvSpPr/>
          <p:nvPr/>
        </p:nvSpPr>
        <p:spPr>
          <a:xfrm rot="5400000">
            <a:off x="5578475" y="-620712"/>
            <a:ext cx="1198563" cy="4872037"/>
          </a:xfrm>
          <a:prstGeom prst="bentArrow">
            <a:avLst>
              <a:gd name="adj1" fmla="val 15099"/>
              <a:gd name="adj2" fmla="val 25000"/>
              <a:gd name="adj3" fmla="val 25000"/>
              <a:gd name="adj4" fmla="val 4375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457200" fontAlgn="auto">
              <a:spcBef>
                <a:spcPts val="0"/>
              </a:spcBef>
              <a:spcAft>
                <a:spcPts val="0"/>
              </a:spcAft>
              <a:defRPr/>
            </a:pPr>
            <a:endParaRPr lang="fr-FR" b="1">
              <a:solidFill>
                <a:schemeClr val="tx1"/>
              </a:solidFill>
            </a:endParaRPr>
          </a:p>
        </p:txBody>
      </p:sp>
      <p:sp>
        <p:nvSpPr>
          <p:cNvPr id="79" name="Virage 78"/>
          <p:cNvSpPr/>
          <p:nvPr/>
        </p:nvSpPr>
        <p:spPr>
          <a:xfrm rot="16200000">
            <a:off x="5434013" y="3338513"/>
            <a:ext cx="398462" cy="1757362"/>
          </a:xfrm>
          <a:prstGeom prst="bentArrow">
            <a:avLst>
              <a:gd name="adj1" fmla="val 45777"/>
              <a:gd name="adj2" fmla="val 36873"/>
              <a:gd name="adj3" fmla="val 25000"/>
              <a:gd name="adj4" fmla="val 4375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457200" fontAlgn="auto">
              <a:spcBef>
                <a:spcPts val="0"/>
              </a:spcBef>
              <a:spcAft>
                <a:spcPts val="0"/>
              </a:spcAft>
              <a:defRPr/>
            </a:pPr>
            <a:endParaRPr lang="fr-FR" b="1">
              <a:solidFill>
                <a:schemeClr val="tx1"/>
              </a:solidFill>
            </a:endParaRPr>
          </a:p>
        </p:txBody>
      </p:sp>
      <p:sp>
        <p:nvSpPr>
          <p:cNvPr id="31761" name="Virage 79"/>
          <p:cNvSpPr>
            <a:spLocks/>
          </p:cNvSpPr>
          <p:nvPr/>
        </p:nvSpPr>
        <p:spPr bwMode="auto">
          <a:xfrm rot="5400000" flipH="1">
            <a:off x="7234238" y="3275013"/>
            <a:ext cx="395287" cy="1868487"/>
          </a:xfrm>
          <a:custGeom>
            <a:avLst/>
            <a:gdLst>
              <a:gd name="T0" fmla="*/ 279026 w 407453"/>
              <a:gd name="T1" fmla="*/ 0 h 1950264"/>
              <a:gd name="T2" fmla="*/ 279026 w 407453"/>
              <a:gd name="T3" fmla="*/ 275655 h 1950264"/>
              <a:gd name="T4" fmla="*/ 85468 w 407453"/>
              <a:gd name="T5" fmla="*/ 1715076 h 1950264"/>
              <a:gd name="T6" fmla="*/ 372034 w 407453"/>
              <a:gd name="T7" fmla="*/ 137827 h 1950264"/>
              <a:gd name="T8" fmla="*/ 17694720 60000 65536"/>
              <a:gd name="T9" fmla="*/ 5898240 60000 65536"/>
              <a:gd name="T10" fmla="*/ 5898240 60000 65536"/>
              <a:gd name="T11" fmla="*/ 0 60000 65536"/>
              <a:gd name="T12" fmla="*/ 0 w 407453"/>
              <a:gd name="T13" fmla="*/ 0 h 1950264"/>
              <a:gd name="T14" fmla="*/ 407453 w 407453"/>
              <a:gd name="T15" fmla="*/ 1950264 h 1950264"/>
            </a:gdLst>
            <a:ahLst/>
            <a:cxnLst>
              <a:cxn ang="T8">
                <a:pos x="T0" y="T1"/>
              </a:cxn>
              <a:cxn ang="T9">
                <a:pos x="T2" y="T3"/>
              </a:cxn>
              <a:cxn ang="T10">
                <a:pos x="T4" y="T5"/>
              </a:cxn>
              <a:cxn ang="T11">
                <a:pos x="T6" y="T7"/>
              </a:cxn>
            </a:cxnLst>
            <a:rect l="T12" t="T13" r="T14" b="T15"/>
            <a:pathLst>
              <a:path w="407453" h="1950264">
                <a:moveTo>
                  <a:pt x="0" y="1950264"/>
                </a:moveTo>
                <a:lnTo>
                  <a:pt x="0" y="253574"/>
                </a:lnTo>
                <a:cubicBezTo>
                  <a:pt x="0" y="148390"/>
                  <a:pt x="85268" y="63122"/>
                  <a:pt x="190451" y="63122"/>
                </a:cubicBezTo>
                <a:lnTo>
                  <a:pt x="305590" y="63123"/>
                </a:lnTo>
                <a:lnTo>
                  <a:pt x="305590" y="0"/>
                </a:lnTo>
                <a:lnTo>
                  <a:pt x="407453" y="156727"/>
                </a:lnTo>
                <a:lnTo>
                  <a:pt x="305590" y="313454"/>
                </a:lnTo>
                <a:lnTo>
                  <a:pt x="305590" y="250331"/>
                </a:lnTo>
                <a:lnTo>
                  <a:pt x="190452" y="250331"/>
                </a:lnTo>
                <a:lnTo>
                  <a:pt x="190451" y="250331"/>
                </a:lnTo>
                <a:cubicBezTo>
                  <a:pt x="188660" y="250331"/>
                  <a:pt x="187209" y="251782"/>
                  <a:pt x="187209" y="253573"/>
                </a:cubicBezTo>
                <a:lnTo>
                  <a:pt x="187208" y="1950264"/>
                </a:lnTo>
                <a:close/>
              </a:path>
            </a:pathLst>
          </a:custGeom>
          <a:solidFill>
            <a:srgbClr val="92D050"/>
          </a:solidFill>
          <a:ln w="25400" cap="flat" cmpd="sng" algn="ctr">
            <a:noFill/>
            <a:prstDash val="solid"/>
            <a:round/>
            <a:headEnd/>
            <a:tailEnd/>
          </a:ln>
        </p:spPr>
        <p:txBody>
          <a:bodyPr/>
          <a:lstStyle/>
          <a:p>
            <a:endParaRPr lang="fr-FR"/>
          </a:p>
        </p:txBody>
      </p:sp>
      <p:sp>
        <p:nvSpPr>
          <p:cNvPr id="81" name="Arrondir un rectangle avec un coin du même côté 80"/>
          <p:cNvSpPr/>
          <p:nvPr/>
        </p:nvSpPr>
        <p:spPr>
          <a:xfrm>
            <a:off x="920750" y="4065588"/>
            <a:ext cx="879475" cy="447675"/>
          </a:xfrm>
          <a:prstGeom prst="round2SameRect">
            <a:avLst>
              <a:gd name="adj1" fmla="val 16667"/>
              <a:gd name="adj2" fmla="val 13292"/>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defTabSz="457200" fontAlgn="auto">
              <a:spcBef>
                <a:spcPts val="0"/>
              </a:spcBef>
              <a:spcAft>
                <a:spcPts val="0"/>
              </a:spcAft>
              <a:defRPr/>
            </a:pPr>
            <a:endParaRPr lang="fr-FR" sz="1200" b="1" dirty="0">
              <a:solidFill>
                <a:schemeClr val="tx1"/>
              </a:solidFill>
            </a:endParaRPr>
          </a:p>
          <a:p>
            <a:pPr defTabSz="457200" fontAlgn="auto">
              <a:spcBef>
                <a:spcPts val="0"/>
              </a:spcBef>
              <a:spcAft>
                <a:spcPts val="0"/>
              </a:spcAft>
              <a:defRPr/>
            </a:pPr>
            <a:r>
              <a:rPr lang="fr-FR" sz="1200" b="1" dirty="0">
                <a:solidFill>
                  <a:schemeClr val="tx1"/>
                </a:solidFill>
              </a:rPr>
              <a:t>Séquence</a:t>
            </a:r>
          </a:p>
        </p:txBody>
      </p:sp>
      <p:sp>
        <p:nvSpPr>
          <p:cNvPr id="82" name="ZoneTexte 50"/>
          <p:cNvSpPr txBox="1"/>
          <p:nvPr/>
        </p:nvSpPr>
        <p:spPr>
          <a:xfrm>
            <a:off x="5187950" y="4167188"/>
            <a:ext cx="3054350" cy="304800"/>
          </a:xfrm>
          <a:prstGeom prst="rect">
            <a:avLst/>
          </a:prstGeom>
          <a:noFill/>
        </p:spPr>
        <p:txBody>
          <a:bodyPr>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fr-FR" sz="1400" b="1" dirty="0" smtClean="0">
                <a:solidFill>
                  <a:schemeClr val="accent1">
                    <a:lumMod val="75000"/>
                  </a:schemeClr>
                </a:solidFill>
              </a:rPr>
              <a:t>Réflexion pédagogique </a:t>
            </a:r>
            <a:r>
              <a:rPr lang="fr-FR" sz="1400" b="1" i="1" dirty="0" smtClean="0">
                <a:solidFill>
                  <a:schemeClr val="accent1">
                    <a:lumMod val="75000"/>
                  </a:schemeClr>
                </a:solidFill>
              </a:rPr>
              <a:t>a posteriori</a:t>
            </a:r>
            <a:endParaRPr lang="fr-FR" sz="1400" b="1" i="1" dirty="0">
              <a:solidFill>
                <a:schemeClr val="accent1">
                  <a:lumMod val="75000"/>
                </a:schemeClr>
              </a:solidFill>
            </a:endParaRPr>
          </a:p>
        </p:txBody>
      </p:sp>
      <p:sp>
        <p:nvSpPr>
          <p:cNvPr id="2" name="Virage 82"/>
          <p:cNvSpPr/>
          <p:nvPr/>
        </p:nvSpPr>
        <p:spPr>
          <a:xfrm rot="5400000">
            <a:off x="4498181" y="169069"/>
            <a:ext cx="1274763" cy="3381375"/>
          </a:xfrm>
          <a:prstGeom prst="bentArrow">
            <a:avLst>
              <a:gd name="adj1" fmla="val 15099"/>
              <a:gd name="adj2" fmla="val 25000"/>
              <a:gd name="adj3" fmla="val 25000"/>
              <a:gd name="adj4" fmla="val 4375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457200" fontAlgn="auto">
              <a:spcBef>
                <a:spcPts val="0"/>
              </a:spcBef>
              <a:spcAft>
                <a:spcPts val="0"/>
              </a:spcAft>
              <a:defRPr/>
            </a:pPr>
            <a:endParaRPr lang="fr-FR" b="1">
              <a:solidFill>
                <a:schemeClr val="tx1"/>
              </a:solidFill>
            </a:endParaRPr>
          </a:p>
        </p:txBody>
      </p:sp>
      <p:sp>
        <p:nvSpPr>
          <p:cNvPr id="84" name="ZoneTexte 50"/>
          <p:cNvSpPr txBox="1"/>
          <p:nvPr/>
        </p:nvSpPr>
        <p:spPr>
          <a:xfrm>
            <a:off x="3027363" y="1163638"/>
            <a:ext cx="3208337" cy="304800"/>
          </a:xfrm>
          <a:prstGeom prst="rect">
            <a:avLst/>
          </a:prstGeom>
          <a:noFill/>
        </p:spPr>
        <p:txBody>
          <a:bodyPr>
            <a:spAutoFit/>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fr-FR" sz="1400" b="1" dirty="0" smtClean="0">
                <a:solidFill>
                  <a:schemeClr val="accent1">
                    <a:lumMod val="75000"/>
                  </a:schemeClr>
                </a:solidFill>
              </a:rPr>
              <a:t>Intentions pédagogiques </a:t>
            </a:r>
            <a:r>
              <a:rPr lang="fr-FR" sz="1400" b="1" i="1" dirty="0" smtClean="0">
                <a:solidFill>
                  <a:schemeClr val="accent1">
                    <a:lumMod val="75000"/>
                  </a:schemeClr>
                </a:solidFill>
              </a:rPr>
              <a:t>a priori</a:t>
            </a:r>
            <a:endParaRPr lang="fr-FR" sz="1400" b="1" i="1" dirty="0">
              <a:solidFill>
                <a:schemeClr val="accent1">
                  <a:lumMod val="75000"/>
                </a:schemeClr>
              </a:solidFill>
            </a:endParaRPr>
          </a:p>
        </p:txBody>
      </p:sp>
      <p:sp>
        <p:nvSpPr>
          <p:cNvPr id="85" name="Flèche droite 42"/>
          <p:cNvSpPr>
            <a:spLocks noChangeArrowheads="1"/>
          </p:cNvSpPr>
          <p:nvPr/>
        </p:nvSpPr>
        <p:spPr bwMode="auto">
          <a:xfrm rot="5400000">
            <a:off x="1609725" y="1530351"/>
            <a:ext cx="687387" cy="633412"/>
          </a:xfrm>
          <a:prstGeom prst="rightArrow">
            <a:avLst>
              <a:gd name="adj1" fmla="val 50000"/>
              <a:gd name="adj2" fmla="val 50844"/>
            </a:avLst>
          </a:prstGeom>
          <a:solidFill>
            <a:srgbClr val="DBEEF4"/>
          </a:solidFill>
          <a:ln w="25400" algn="ctr">
            <a:noFill/>
            <a:miter lim="800000"/>
            <a:headEnd/>
            <a:tailEnd/>
          </a:ln>
          <a:effectLst>
            <a:outerShdw dist="38100" dir="2700000" algn="tl" rotWithShape="0">
              <a:srgbClr val="000000">
                <a:alpha val="39999"/>
              </a:srgbClr>
            </a:outerShdw>
          </a:effectLst>
        </p:spPr>
        <p:txBody>
          <a:bodyPr rot="10800000" vert="eaVert"/>
          <a:lstStyle/>
          <a:p>
            <a:pPr algn="ctr" defTabSz="457200" fontAlgn="auto">
              <a:spcBef>
                <a:spcPts val="0"/>
              </a:spcBef>
              <a:spcAft>
                <a:spcPts val="0"/>
              </a:spcAft>
              <a:defRPr/>
            </a:pPr>
            <a:endParaRPr lang="fr-FR" b="1">
              <a:latin typeface="+mn-lt"/>
            </a:endParaRPr>
          </a:p>
        </p:txBody>
      </p:sp>
      <p:sp>
        <p:nvSpPr>
          <p:cNvPr id="86" name="Flèche droite 15"/>
          <p:cNvSpPr/>
          <p:nvPr/>
        </p:nvSpPr>
        <p:spPr>
          <a:xfrm>
            <a:off x="5437188" y="2843213"/>
            <a:ext cx="481012" cy="644525"/>
          </a:xfrm>
          <a:prstGeom prst="rightArrow">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fr-FR"/>
          </a:p>
        </p:txBody>
      </p:sp>
      <p:sp>
        <p:nvSpPr>
          <p:cNvPr id="87" name="Rectangle à coins arrondis 86"/>
          <p:cNvSpPr/>
          <p:nvPr/>
        </p:nvSpPr>
        <p:spPr>
          <a:xfrm>
            <a:off x="2427288" y="2519363"/>
            <a:ext cx="2970212" cy="1489075"/>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defTabSz="457200" fontAlgn="auto">
              <a:spcBef>
                <a:spcPts val="0"/>
              </a:spcBef>
              <a:spcAft>
                <a:spcPts val="0"/>
              </a:spcAft>
              <a:defRPr/>
            </a:pPr>
            <a:endParaRPr lang="fr-FR" sz="1000"/>
          </a:p>
        </p:txBody>
      </p:sp>
      <p:sp>
        <p:nvSpPr>
          <p:cNvPr id="103" name="Flèche droite 38"/>
          <p:cNvSpPr/>
          <p:nvPr/>
        </p:nvSpPr>
        <p:spPr>
          <a:xfrm>
            <a:off x="2138363" y="2941638"/>
            <a:ext cx="238125" cy="642937"/>
          </a:xfrm>
          <a:prstGeom prst="rightArrow">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fr-FR"/>
          </a:p>
        </p:txBody>
      </p:sp>
      <p:sp>
        <p:nvSpPr>
          <p:cNvPr id="104" name="Flèche droite 35"/>
          <p:cNvSpPr>
            <a:spLocks noChangeArrowheads="1"/>
          </p:cNvSpPr>
          <p:nvPr/>
        </p:nvSpPr>
        <p:spPr bwMode="auto">
          <a:xfrm rot="-5400000">
            <a:off x="3574256" y="4036220"/>
            <a:ext cx="638175" cy="557212"/>
          </a:xfrm>
          <a:prstGeom prst="rightArrow">
            <a:avLst>
              <a:gd name="adj1" fmla="val 50000"/>
              <a:gd name="adj2" fmla="val 50876"/>
            </a:avLst>
          </a:prstGeom>
          <a:solidFill>
            <a:srgbClr val="C3D69B"/>
          </a:solidFill>
          <a:ln w="25400" algn="ctr">
            <a:noFill/>
            <a:miter lim="800000"/>
            <a:headEnd/>
            <a:tailEnd/>
          </a:ln>
          <a:effectLst>
            <a:outerShdw dist="38100" dir="2700000" algn="tl" rotWithShape="0">
              <a:srgbClr val="000000">
                <a:alpha val="39999"/>
              </a:srgbClr>
            </a:outerShdw>
          </a:effectLst>
        </p:spPr>
        <p:txBody>
          <a:bodyPr vert="eaVert" anchor="ctr"/>
          <a:lstStyle/>
          <a:p>
            <a:pPr algn="ctr" defTabSz="457200" fontAlgn="auto">
              <a:spcBef>
                <a:spcPts val="0"/>
              </a:spcBef>
              <a:spcAft>
                <a:spcPts val="0"/>
              </a:spcAft>
              <a:defRPr/>
            </a:pPr>
            <a:endParaRPr lang="fr-FR">
              <a:solidFill>
                <a:schemeClr val="lt1"/>
              </a:solidFill>
              <a:latin typeface="+mn-lt"/>
            </a:endParaRPr>
          </a:p>
        </p:txBody>
      </p:sp>
      <p:sp>
        <p:nvSpPr>
          <p:cNvPr id="106" name="Ellipse 105"/>
          <p:cNvSpPr/>
          <p:nvPr/>
        </p:nvSpPr>
        <p:spPr>
          <a:xfrm>
            <a:off x="7800975" y="2236788"/>
            <a:ext cx="473075" cy="479425"/>
          </a:xfrm>
          <a:prstGeom prst="ellipse">
            <a:avLst/>
          </a:prstGeom>
          <a:blipFill dpi="0" rotWithShape="1">
            <a:blip r:embed="rId3"/>
            <a:srcRect/>
            <a:stretch>
              <a:fillRect/>
            </a:stretch>
          </a:blipFill>
          <a:ln w="0">
            <a:solidFill>
              <a:schemeClr val="tx1">
                <a:alpha val="44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a:lstStyle/>
          <a:p>
            <a:pPr algn="ctr" defTabSz="457200" fontAlgn="auto">
              <a:spcBef>
                <a:spcPts val="0"/>
              </a:spcBef>
              <a:spcAft>
                <a:spcPts val="0"/>
              </a:spcAft>
              <a:defRPr/>
            </a:pPr>
            <a:endParaRPr lang="fr-FR" sz="1600" b="1" dirty="0">
              <a:solidFill>
                <a:srgbClr val="002060"/>
              </a:solidFill>
              <a:latin typeface="Aldo" pitchFamily="2" charset="0"/>
            </a:endParaRPr>
          </a:p>
        </p:txBody>
      </p:sp>
      <p:sp>
        <p:nvSpPr>
          <p:cNvPr id="31772" name="Text Box 32"/>
          <p:cNvSpPr txBox="1">
            <a:spLocks noChangeArrowheads="1"/>
          </p:cNvSpPr>
          <p:nvPr/>
        </p:nvSpPr>
        <p:spPr bwMode="auto">
          <a:xfrm>
            <a:off x="2884488" y="3657600"/>
            <a:ext cx="2425700" cy="336550"/>
          </a:xfrm>
          <a:prstGeom prst="rect">
            <a:avLst/>
          </a:prstGeom>
          <a:noFill/>
          <a:ln w="9525">
            <a:noFill/>
            <a:miter lim="800000"/>
            <a:headEnd/>
            <a:tailEnd/>
          </a:ln>
        </p:spPr>
        <p:txBody>
          <a:bodyPr>
            <a:spAutoFit/>
          </a:bodyPr>
          <a:lstStyle/>
          <a:p>
            <a:pPr>
              <a:spcBef>
                <a:spcPct val="50000"/>
              </a:spcBef>
            </a:pPr>
            <a:r>
              <a:rPr lang="fr-FR" sz="1600" b="1">
                <a:solidFill>
                  <a:srgbClr val="008000"/>
                </a:solidFill>
              </a:rPr>
              <a:t>Activité des élèves</a:t>
            </a:r>
          </a:p>
        </p:txBody>
      </p:sp>
      <p:sp>
        <p:nvSpPr>
          <p:cNvPr id="31773" name="Text Box 33"/>
          <p:cNvSpPr txBox="1">
            <a:spLocks noChangeArrowheads="1"/>
          </p:cNvSpPr>
          <p:nvPr/>
        </p:nvSpPr>
        <p:spPr bwMode="auto">
          <a:xfrm>
            <a:off x="2465388" y="2506663"/>
            <a:ext cx="2892425" cy="1193800"/>
          </a:xfrm>
          <a:prstGeom prst="rect">
            <a:avLst/>
          </a:prstGeom>
          <a:noFill/>
          <a:ln w="9525">
            <a:noFill/>
            <a:miter lim="800000"/>
            <a:headEnd/>
            <a:tailEnd/>
          </a:ln>
        </p:spPr>
        <p:txBody>
          <a:bodyPr>
            <a:spAutoFit/>
          </a:bodyPr>
          <a:lstStyle/>
          <a:p>
            <a:pPr>
              <a:spcBef>
                <a:spcPct val="60000"/>
              </a:spcBef>
            </a:pPr>
            <a:r>
              <a:rPr lang="fr-FR" sz="1200" b="1">
                <a:solidFill>
                  <a:srgbClr val="008000"/>
                </a:solidFill>
              </a:rPr>
              <a:t>Appropriation du problème par les élèves…</a:t>
            </a:r>
          </a:p>
          <a:p>
            <a:pPr>
              <a:lnSpc>
                <a:spcPct val="50000"/>
              </a:lnSpc>
              <a:spcBef>
                <a:spcPct val="50000"/>
              </a:spcBef>
            </a:pPr>
            <a:r>
              <a:rPr lang="fr-FR" sz="1200" b="1">
                <a:solidFill>
                  <a:srgbClr val="008000"/>
                </a:solidFill>
              </a:rPr>
              <a:t>Formulation d’hypothèses…</a:t>
            </a:r>
          </a:p>
          <a:p>
            <a:pPr>
              <a:lnSpc>
                <a:spcPct val="50000"/>
              </a:lnSpc>
              <a:spcBef>
                <a:spcPct val="50000"/>
              </a:spcBef>
            </a:pPr>
            <a:r>
              <a:rPr lang="fr-FR" sz="1200" b="1">
                <a:solidFill>
                  <a:srgbClr val="008000"/>
                </a:solidFill>
              </a:rPr>
              <a:t>Expérimentations…</a:t>
            </a:r>
          </a:p>
          <a:p>
            <a:pPr>
              <a:lnSpc>
                <a:spcPct val="50000"/>
              </a:lnSpc>
              <a:spcBef>
                <a:spcPct val="50000"/>
              </a:spcBef>
            </a:pPr>
            <a:r>
              <a:rPr lang="fr-FR" sz="1200" b="1">
                <a:solidFill>
                  <a:srgbClr val="008000"/>
                </a:solidFill>
              </a:rPr>
              <a:t>Résolutions…</a:t>
            </a:r>
          </a:p>
          <a:p>
            <a:pPr>
              <a:lnSpc>
                <a:spcPct val="50000"/>
              </a:lnSpc>
              <a:spcBef>
                <a:spcPct val="50000"/>
              </a:spcBef>
            </a:pPr>
            <a:r>
              <a:rPr lang="fr-FR" sz="1200" b="1">
                <a:solidFill>
                  <a:srgbClr val="008000"/>
                </a:solidFill>
              </a:rPr>
              <a:t>Echanges argumentés</a:t>
            </a:r>
            <a:r>
              <a:rPr lang="fr-FR" sz="1200"/>
              <a:t>…</a:t>
            </a:r>
          </a:p>
        </p:txBody>
      </p:sp>
      <p:grpSp>
        <p:nvGrpSpPr>
          <p:cNvPr id="31774" name="Group 34"/>
          <p:cNvGrpSpPr>
            <a:grpSpLocks/>
          </p:cNvGrpSpPr>
          <p:nvPr/>
        </p:nvGrpSpPr>
        <p:grpSpPr bwMode="auto">
          <a:xfrm>
            <a:off x="1033463" y="2849563"/>
            <a:ext cx="1066800" cy="788987"/>
            <a:chOff x="426" y="1824"/>
            <a:chExt cx="702" cy="510"/>
          </a:xfrm>
        </p:grpSpPr>
        <p:sp>
          <p:nvSpPr>
            <p:cNvPr id="31778" name="AutoShape 35"/>
            <p:cNvSpPr>
              <a:spLocks noChangeArrowheads="1"/>
            </p:cNvSpPr>
            <p:nvPr/>
          </p:nvSpPr>
          <p:spPr bwMode="auto">
            <a:xfrm>
              <a:off x="426" y="1824"/>
              <a:ext cx="702" cy="510"/>
            </a:xfrm>
            <a:prstGeom prst="roundRect">
              <a:avLst>
                <a:gd name="adj" fmla="val 16667"/>
              </a:avLst>
            </a:prstGeom>
            <a:solidFill>
              <a:schemeClr val="accent1"/>
            </a:solidFill>
            <a:ln w="9525">
              <a:solidFill>
                <a:schemeClr val="tx1"/>
              </a:solidFill>
              <a:round/>
              <a:headEnd/>
              <a:tailEnd/>
            </a:ln>
          </p:spPr>
          <p:txBody>
            <a:bodyPr wrap="none" anchor="ctr"/>
            <a:lstStyle/>
            <a:p>
              <a:endParaRPr lang="fr-FR"/>
            </a:p>
          </p:txBody>
        </p:sp>
        <p:sp>
          <p:nvSpPr>
            <p:cNvPr id="31779" name="Text Box 36"/>
            <p:cNvSpPr txBox="1">
              <a:spLocks noChangeArrowheads="1"/>
            </p:cNvSpPr>
            <p:nvPr/>
          </p:nvSpPr>
          <p:spPr bwMode="auto">
            <a:xfrm>
              <a:off x="432" y="1878"/>
              <a:ext cx="685" cy="376"/>
            </a:xfrm>
            <a:prstGeom prst="rect">
              <a:avLst/>
            </a:prstGeom>
            <a:noFill/>
            <a:ln w="9525">
              <a:noFill/>
              <a:miter lim="800000"/>
              <a:headEnd/>
              <a:tailEnd/>
            </a:ln>
          </p:spPr>
          <p:txBody>
            <a:bodyPr>
              <a:spAutoFit/>
            </a:bodyPr>
            <a:lstStyle/>
            <a:p>
              <a:pPr>
                <a:spcBef>
                  <a:spcPct val="50000"/>
                </a:spcBef>
              </a:pPr>
              <a:r>
                <a:rPr lang="fr-FR" sz="1600">
                  <a:solidFill>
                    <a:schemeClr val="bg1"/>
                  </a:solidFill>
                </a:rPr>
                <a:t>Situation problème</a:t>
              </a:r>
            </a:p>
          </p:txBody>
        </p:sp>
      </p:grpSp>
      <p:pic>
        <p:nvPicPr>
          <p:cNvPr id="31775" name="Picture 40" descr="connaitre-composants-ordinateur-configuration-pc-dcf0bb"/>
          <p:cNvPicPr>
            <a:picLocks noChangeAspect="1" noChangeArrowheads="1"/>
          </p:cNvPicPr>
          <p:nvPr/>
        </p:nvPicPr>
        <p:blipFill>
          <a:blip r:embed="rId4"/>
          <a:srcRect/>
          <a:stretch>
            <a:fillRect/>
          </a:stretch>
        </p:blipFill>
        <p:spPr bwMode="auto">
          <a:xfrm>
            <a:off x="2752725" y="4343400"/>
            <a:ext cx="542925" cy="542925"/>
          </a:xfrm>
          <a:prstGeom prst="rect">
            <a:avLst/>
          </a:prstGeom>
          <a:noFill/>
          <a:ln w="9525">
            <a:noFill/>
            <a:miter lim="800000"/>
            <a:headEnd/>
            <a:tailEnd/>
          </a:ln>
        </p:spPr>
      </p:pic>
      <p:pic>
        <p:nvPicPr>
          <p:cNvPr id="31776" name="Picture 42" descr="Afficher l'image d'origine"/>
          <p:cNvPicPr>
            <a:picLocks noChangeAspect="1" noChangeArrowheads="1"/>
          </p:cNvPicPr>
          <p:nvPr/>
        </p:nvPicPr>
        <p:blipFill>
          <a:blip r:embed="rId5"/>
          <a:srcRect/>
          <a:stretch>
            <a:fillRect/>
          </a:stretch>
        </p:blipFill>
        <p:spPr bwMode="auto">
          <a:xfrm rot="455679">
            <a:off x="4281488" y="4448175"/>
            <a:ext cx="476250" cy="477838"/>
          </a:xfrm>
          <a:prstGeom prst="rect">
            <a:avLst/>
          </a:prstGeom>
          <a:noFill/>
          <a:ln w="9525">
            <a:noFill/>
            <a:miter lim="800000"/>
            <a:headEnd/>
            <a:tailEnd/>
          </a:ln>
        </p:spPr>
      </p:pic>
      <p:sp>
        <p:nvSpPr>
          <p:cNvPr id="31777" name="Titre 6"/>
          <p:cNvSpPr>
            <a:spLocks/>
          </p:cNvSpPr>
          <p:nvPr/>
        </p:nvSpPr>
        <p:spPr bwMode="auto">
          <a:xfrm>
            <a:off x="704850" y="230188"/>
            <a:ext cx="8439150" cy="960437"/>
          </a:xfrm>
          <a:prstGeom prst="rect">
            <a:avLst/>
          </a:prstGeom>
          <a:noFill/>
          <a:ln w="9525">
            <a:noFill/>
            <a:miter lim="800000"/>
            <a:headEnd/>
            <a:tailEnd/>
          </a:ln>
        </p:spPr>
        <p:txBody>
          <a:bodyPr anchor="ctr"/>
          <a:lstStyle/>
          <a:p>
            <a:pPr defTabSz="457200"/>
            <a:r>
              <a:rPr lang="fr-FR" sz="2800" b="1">
                <a:solidFill>
                  <a:srgbClr val="F600AA"/>
                </a:solidFill>
                <a:latin typeface="Calibri" pitchFamily="34" charset="0"/>
              </a:rPr>
              <a:t>Un exemple de structuration de séquence pédagogique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age de presentation et de partie">
  <a:themeElements>
    <a:clrScheme name="page de presentation et de parti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age de presentation et de parti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age de presentation et de parti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484</TotalTime>
  <Words>571</Words>
  <Application>Microsoft Office PowerPoint</Application>
  <PresentationFormat>Affichage à l'écran (4:3)</PresentationFormat>
  <Paragraphs>105</Paragraphs>
  <Slides>12</Slides>
  <Notes>12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Aldo</vt:lpstr>
      <vt:lpstr>Arial</vt:lpstr>
      <vt:lpstr>Calibri</vt:lpstr>
      <vt:lpstr>ＭＳ Ｐゴシック</vt:lpstr>
      <vt:lpstr>page de presentation et de partie</vt:lpstr>
      <vt:lpstr>Réunion avec la DGESCO  des groupes d’experts pour l’accompagnement des cycles 2, 3 et 4 .  Lycée jean ZAY le 27 novembre 2015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Industry sciences and technology competition</dc:title>
  <dc:creator>Samuel VIOLLIN</dc:creator>
  <cp:lastModifiedBy>Vincent MARECHAL</cp:lastModifiedBy>
  <cp:revision>40</cp:revision>
  <dcterms:created xsi:type="dcterms:W3CDTF">2015-11-25T10:21:39Z</dcterms:created>
  <dcterms:modified xsi:type="dcterms:W3CDTF">2016-01-13T10:36:04Z</dcterms:modified>
</cp:coreProperties>
</file>